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2" r:id="rId1"/>
  </p:sldMasterIdLst>
  <p:notesMasterIdLst>
    <p:notesMasterId r:id="rId43"/>
  </p:notesMasterIdLst>
  <p:sldIdLst>
    <p:sldId id="256" r:id="rId2"/>
    <p:sldId id="269" r:id="rId3"/>
    <p:sldId id="270" r:id="rId4"/>
    <p:sldId id="258" r:id="rId5"/>
    <p:sldId id="259" r:id="rId6"/>
    <p:sldId id="260" r:id="rId7"/>
    <p:sldId id="273" r:id="rId8"/>
    <p:sldId id="262" r:id="rId9"/>
    <p:sldId id="263" r:id="rId10"/>
    <p:sldId id="264" r:id="rId11"/>
    <p:sldId id="265" r:id="rId12"/>
    <p:sldId id="266" r:id="rId13"/>
    <p:sldId id="267" r:id="rId14"/>
    <p:sldId id="268" r:id="rId15"/>
    <p:sldId id="271" r:id="rId16"/>
    <p:sldId id="272" r:id="rId17"/>
    <p:sldId id="275" r:id="rId18"/>
    <p:sldId id="274" r:id="rId19"/>
    <p:sldId id="292" r:id="rId20"/>
    <p:sldId id="301" r:id="rId21"/>
    <p:sldId id="281" r:id="rId22"/>
    <p:sldId id="279" r:id="rId23"/>
    <p:sldId id="280" r:id="rId24"/>
    <p:sldId id="291" r:id="rId25"/>
    <p:sldId id="276" r:id="rId26"/>
    <p:sldId id="282" r:id="rId27"/>
    <p:sldId id="283" r:id="rId28"/>
    <p:sldId id="285" r:id="rId29"/>
    <p:sldId id="286" r:id="rId30"/>
    <p:sldId id="287" r:id="rId31"/>
    <p:sldId id="293" r:id="rId32"/>
    <p:sldId id="290" r:id="rId33"/>
    <p:sldId id="289" r:id="rId34"/>
    <p:sldId id="284" r:id="rId35"/>
    <p:sldId id="294" r:id="rId36"/>
    <p:sldId id="296" r:id="rId37"/>
    <p:sldId id="297" r:id="rId38"/>
    <p:sldId id="295" r:id="rId39"/>
    <p:sldId id="298" r:id="rId40"/>
    <p:sldId id="299" r:id="rId41"/>
    <p:sldId id="300" r:id="rId42"/>
  </p:sldIdLst>
  <p:sldSz cx="12192000" cy="6858000"/>
  <p:notesSz cx="6858000" cy="9144000"/>
  <p:defaultTextStyle>
    <a:defPPr>
      <a:defRPr lang="en-001"/>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F2CA675-CC4D-4A0E-B5EB-25ED33ACA4D7}">
          <p14:sldIdLst>
            <p14:sldId id="256"/>
            <p14:sldId id="269"/>
            <p14:sldId id="270"/>
          </p14:sldIdLst>
        </p14:section>
        <p14:section name="Technical Exercises" id="{D4C501BF-2D19-4C7E-81A8-58D6DBB96EAE}">
          <p14:sldIdLst>
            <p14:sldId id="258"/>
            <p14:sldId id="259"/>
            <p14:sldId id="260"/>
            <p14:sldId id="273"/>
            <p14:sldId id="262"/>
            <p14:sldId id="263"/>
            <p14:sldId id="264"/>
            <p14:sldId id="265"/>
            <p14:sldId id="266"/>
            <p14:sldId id="267"/>
            <p14:sldId id="268"/>
            <p14:sldId id="271"/>
            <p14:sldId id="272"/>
            <p14:sldId id="275"/>
          </p14:sldIdLst>
        </p14:section>
        <p14:section name="Case Study" id="{A514502D-9102-4019-AEF2-F8EA7CF6E642}">
          <p14:sldIdLst>
            <p14:sldId id="274"/>
            <p14:sldId id="292"/>
            <p14:sldId id="301"/>
            <p14:sldId id="281"/>
            <p14:sldId id="279"/>
            <p14:sldId id="280"/>
            <p14:sldId id="291"/>
            <p14:sldId id="276"/>
            <p14:sldId id="282"/>
            <p14:sldId id="283"/>
            <p14:sldId id="285"/>
            <p14:sldId id="286"/>
            <p14:sldId id="287"/>
            <p14:sldId id="293"/>
            <p14:sldId id="290"/>
            <p14:sldId id="289"/>
          </p14:sldIdLst>
        </p14:section>
        <p14:section name="Recommendations &amp; Conclusions" id="{9E902D25-D845-43E2-9AC5-CE091B113CB9}">
          <p14:sldIdLst>
            <p14:sldId id="284"/>
            <p14:sldId id="294"/>
            <p14:sldId id="296"/>
          </p14:sldIdLst>
        </p14:section>
        <p14:section name="How did I do it?" id="{795996B9-D7B2-4A44-BDBC-5EDC4FCC5B4F}">
          <p14:sldIdLst>
            <p14:sldId id="297"/>
            <p14:sldId id="295"/>
            <p14:sldId id="298"/>
            <p14:sldId id="299"/>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4637"/>
    <a:srgbClr val="83A465"/>
    <a:srgbClr val="648052"/>
    <a:srgbClr val="2D5442"/>
    <a:srgbClr val="1540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40" autoAdjust="0"/>
    <p:restoredTop sz="97386" autoAdjust="0"/>
  </p:normalViewPr>
  <p:slideViewPr>
    <p:cSldViewPr snapToGrid="0">
      <p:cViewPr>
        <p:scale>
          <a:sx n="150" d="100"/>
          <a:sy n="150" d="100"/>
        </p:scale>
        <p:origin x="648" y="318"/>
      </p:cViewPr>
      <p:guideLst/>
    </p:cSldViewPr>
  </p:slideViewPr>
  <p:notesTextViewPr>
    <p:cViewPr>
      <p:scale>
        <a:sx n="1" d="1"/>
        <a:sy n="1" d="1"/>
      </p:scale>
      <p:origin x="0" y="0"/>
    </p:cViewPr>
  </p:notesTextViewPr>
  <p:notesViewPr>
    <p:cSldViewPr snapToGrid="0">
      <p:cViewPr varScale="1">
        <p:scale>
          <a:sx n="121" d="100"/>
          <a:sy n="121" d="100"/>
        </p:scale>
        <p:origin x="502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001"/>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251B2-470C-4B81-908D-B400C963D835}" type="datetimeFigureOut">
              <a:rPr lang="en-001" smtClean="0"/>
              <a:t>03/27/2025</a:t>
            </a:fld>
            <a:endParaRPr lang="en-001"/>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001"/>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001"/>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892C23-8196-40C7-9216-C1FC784ADB95}" type="slidenum">
              <a:rPr lang="en-001" smtClean="0"/>
              <a:t>‹#›</a:t>
            </a:fld>
            <a:endParaRPr lang="en-001"/>
          </a:p>
        </p:txBody>
      </p:sp>
    </p:spTree>
    <p:extLst>
      <p:ext uri="{BB962C8B-B14F-4D97-AF65-F5344CB8AC3E}">
        <p14:creationId xmlns:p14="http://schemas.microsoft.com/office/powerpoint/2010/main" val="20625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fld id="{86892C23-8196-40C7-9216-C1FC784ADB95}" type="slidenum">
              <a:rPr lang="en-001" smtClean="0"/>
              <a:t>23</a:t>
            </a:fld>
            <a:endParaRPr lang="en-001"/>
          </a:p>
        </p:txBody>
      </p:sp>
    </p:spTree>
    <p:extLst>
      <p:ext uri="{BB962C8B-B14F-4D97-AF65-F5344CB8AC3E}">
        <p14:creationId xmlns:p14="http://schemas.microsoft.com/office/powerpoint/2010/main" val="2524310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86AC3C-58DA-E886-4DEC-29396A224B05}"/>
              </a:ext>
            </a:extLst>
          </p:cNvPr>
          <p:cNvSpPr/>
          <p:nvPr userDrawn="1"/>
        </p:nvSpPr>
        <p:spPr>
          <a:xfrm>
            <a:off x="0" y="1375492"/>
            <a:ext cx="2747134" cy="5482508"/>
          </a:xfrm>
          <a:prstGeom prst="rect">
            <a:avLst/>
          </a:prstGeom>
          <a:gradFill flip="none" rotWithShape="1">
            <a:gsLst>
              <a:gs pos="0">
                <a:srgbClr val="154037"/>
              </a:gs>
              <a:gs pos="81000">
                <a:srgbClr val="648052">
                  <a:alpha val="49804"/>
                </a:srgbClr>
              </a:gs>
              <a:gs pos="25000">
                <a:srgbClr val="2D5442">
                  <a:alpha val="60000"/>
                </a:srgbClr>
              </a:gs>
              <a:gs pos="50000">
                <a:srgbClr val="83A465">
                  <a:alpha val="54902"/>
                </a:srgbClr>
              </a:gs>
              <a:gs pos="99000">
                <a:srgbClr val="184637">
                  <a:alpha val="49804"/>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rgbClr val="154037"/>
              </a:gs>
              <a:gs pos="81000">
                <a:srgbClr val="648052">
                  <a:alpha val="49804"/>
                </a:srgbClr>
              </a:gs>
              <a:gs pos="25000">
                <a:srgbClr val="2D5442">
                  <a:alpha val="60000"/>
                </a:srgbClr>
              </a:gs>
              <a:gs pos="50000">
                <a:srgbClr val="83A465">
                  <a:alpha val="54902"/>
                </a:srgbClr>
              </a:gs>
              <a:gs pos="99000">
                <a:srgbClr val="184637">
                  <a:alpha val="49804"/>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3/27/2025</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2997154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3/27/2025</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59BC284C-A471-A518-03D7-E98B3181E794}"/>
              </a:ext>
            </a:extLst>
          </p:cNvPr>
          <p:cNvSpPr/>
          <p:nvPr userDrawn="1"/>
        </p:nvSpPr>
        <p:spPr>
          <a:xfrm>
            <a:off x="-42" y="565152"/>
            <a:ext cx="1130384" cy="6292848"/>
          </a:xfrm>
          <a:prstGeom prst="rect">
            <a:avLst/>
          </a:prstGeom>
          <a:gradFill flip="none" rotWithShape="1">
            <a:gsLst>
              <a:gs pos="0">
                <a:srgbClr val="154037"/>
              </a:gs>
              <a:gs pos="81000">
                <a:srgbClr val="648052">
                  <a:alpha val="49804"/>
                </a:srgbClr>
              </a:gs>
              <a:gs pos="25000">
                <a:srgbClr val="2D5442">
                  <a:alpha val="60000"/>
                </a:srgbClr>
              </a:gs>
              <a:gs pos="50000">
                <a:srgbClr val="83A465">
                  <a:alpha val="54902"/>
                </a:srgbClr>
              </a:gs>
              <a:gs pos="99000">
                <a:srgbClr val="184637">
                  <a:alpha val="49804"/>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Rectangle 7">
            <a:extLst>
              <a:ext uri="{FF2B5EF4-FFF2-40B4-BE49-F238E27FC236}">
                <a16:creationId xmlns:a16="http://schemas.microsoft.com/office/drawing/2014/main" id="{A44DC75E-0A8B-05DB-9AE7-2B62D7A634A4}"/>
              </a:ext>
            </a:extLst>
          </p:cNvPr>
          <p:cNvSpPr/>
          <p:nvPr userDrawn="1"/>
        </p:nvSpPr>
        <p:spPr>
          <a:xfrm>
            <a:off x="0" y="-3"/>
            <a:ext cx="565150" cy="6857999"/>
          </a:xfrm>
          <a:prstGeom prst="rect">
            <a:avLst/>
          </a:prstGeom>
          <a:gradFill flip="none" rotWithShape="1">
            <a:gsLst>
              <a:gs pos="0">
                <a:srgbClr val="154037"/>
              </a:gs>
              <a:gs pos="81000">
                <a:srgbClr val="648052">
                  <a:alpha val="49804"/>
                </a:srgbClr>
              </a:gs>
              <a:gs pos="25000">
                <a:srgbClr val="2D5442">
                  <a:alpha val="60000"/>
                </a:srgbClr>
              </a:gs>
              <a:gs pos="50000">
                <a:srgbClr val="83A465">
                  <a:alpha val="54902"/>
                </a:srgbClr>
              </a:gs>
              <a:gs pos="99000">
                <a:srgbClr val="184637">
                  <a:alpha val="49804"/>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016897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3/27/2025</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755524FE-9445-AB67-5974-5B1BCE95FEA6}"/>
              </a:ext>
            </a:extLst>
          </p:cNvPr>
          <p:cNvSpPr/>
          <p:nvPr userDrawn="1"/>
        </p:nvSpPr>
        <p:spPr>
          <a:xfrm>
            <a:off x="-42" y="565152"/>
            <a:ext cx="1130384" cy="6292848"/>
          </a:xfrm>
          <a:prstGeom prst="rect">
            <a:avLst/>
          </a:prstGeom>
          <a:gradFill flip="none" rotWithShape="1">
            <a:gsLst>
              <a:gs pos="0">
                <a:srgbClr val="154037"/>
              </a:gs>
              <a:gs pos="81000">
                <a:srgbClr val="648052">
                  <a:alpha val="49804"/>
                </a:srgbClr>
              </a:gs>
              <a:gs pos="25000">
                <a:srgbClr val="2D5442">
                  <a:alpha val="60000"/>
                </a:srgbClr>
              </a:gs>
              <a:gs pos="50000">
                <a:srgbClr val="83A465">
                  <a:alpha val="54902"/>
                </a:srgbClr>
              </a:gs>
              <a:gs pos="99000">
                <a:srgbClr val="184637">
                  <a:alpha val="49804"/>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Rectangle 7">
            <a:extLst>
              <a:ext uri="{FF2B5EF4-FFF2-40B4-BE49-F238E27FC236}">
                <a16:creationId xmlns:a16="http://schemas.microsoft.com/office/drawing/2014/main" id="{D4A6FCF1-FF24-041B-DB63-7C100F27A850}"/>
              </a:ext>
            </a:extLst>
          </p:cNvPr>
          <p:cNvSpPr/>
          <p:nvPr userDrawn="1"/>
        </p:nvSpPr>
        <p:spPr>
          <a:xfrm>
            <a:off x="0" y="-3"/>
            <a:ext cx="565150" cy="6857999"/>
          </a:xfrm>
          <a:prstGeom prst="rect">
            <a:avLst/>
          </a:prstGeom>
          <a:gradFill flip="none" rotWithShape="1">
            <a:gsLst>
              <a:gs pos="0">
                <a:srgbClr val="154037"/>
              </a:gs>
              <a:gs pos="81000">
                <a:srgbClr val="648052">
                  <a:alpha val="49804"/>
                </a:srgbClr>
              </a:gs>
              <a:gs pos="25000">
                <a:srgbClr val="2D5442">
                  <a:alpha val="60000"/>
                </a:srgbClr>
              </a:gs>
              <a:gs pos="50000">
                <a:srgbClr val="83A465">
                  <a:alpha val="54902"/>
                </a:srgbClr>
              </a:gs>
              <a:gs pos="99000">
                <a:srgbClr val="184637">
                  <a:alpha val="49804"/>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121415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C2DF4B-F444-DB59-860A-9C6D335BFC9D}"/>
              </a:ext>
            </a:extLst>
          </p:cNvPr>
          <p:cNvSpPr/>
          <p:nvPr userDrawn="1"/>
        </p:nvSpPr>
        <p:spPr>
          <a:xfrm>
            <a:off x="-42" y="565152"/>
            <a:ext cx="1130384" cy="6292848"/>
          </a:xfrm>
          <a:prstGeom prst="rect">
            <a:avLst/>
          </a:prstGeom>
          <a:gradFill flip="none" rotWithShape="1">
            <a:gsLst>
              <a:gs pos="0">
                <a:srgbClr val="154037"/>
              </a:gs>
              <a:gs pos="81000">
                <a:srgbClr val="648052">
                  <a:alpha val="49804"/>
                </a:srgbClr>
              </a:gs>
              <a:gs pos="25000">
                <a:srgbClr val="2D5442">
                  <a:alpha val="60000"/>
                </a:srgbClr>
              </a:gs>
              <a:gs pos="50000">
                <a:srgbClr val="83A465">
                  <a:alpha val="54902"/>
                </a:srgbClr>
              </a:gs>
              <a:gs pos="99000">
                <a:srgbClr val="184637">
                  <a:alpha val="49804"/>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3/27/2025</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9B7E4D91-7D23-CB9D-18CB-A19A8701E9A4}"/>
              </a:ext>
            </a:extLst>
          </p:cNvPr>
          <p:cNvSpPr/>
          <p:nvPr userDrawn="1"/>
        </p:nvSpPr>
        <p:spPr>
          <a:xfrm>
            <a:off x="0" y="-3"/>
            <a:ext cx="565150" cy="6857999"/>
          </a:xfrm>
          <a:prstGeom prst="rect">
            <a:avLst/>
          </a:prstGeom>
          <a:gradFill flip="none" rotWithShape="1">
            <a:gsLst>
              <a:gs pos="0">
                <a:srgbClr val="154037"/>
              </a:gs>
              <a:gs pos="81000">
                <a:srgbClr val="648052">
                  <a:alpha val="49804"/>
                </a:srgbClr>
              </a:gs>
              <a:gs pos="25000">
                <a:srgbClr val="2D5442">
                  <a:alpha val="60000"/>
                </a:srgbClr>
              </a:gs>
              <a:gs pos="50000">
                <a:srgbClr val="83A465">
                  <a:alpha val="54902"/>
                </a:srgbClr>
              </a:gs>
              <a:gs pos="99000">
                <a:srgbClr val="184637">
                  <a:alpha val="49804"/>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900392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3/27/2025</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5704EAB2-86DD-26A1-75CF-367DE665757C}"/>
              </a:ext>
            </a:extLst>
          </p:cNvPr>
          <p:cNvSpPr/>
          <p:nvPr userDrawn="1"/>
        </p:nvSpPr>
        <p:spPr>
          <a:xfrm>
            <a:off x="0" y="1375492"/>
            <a:ext cx="2747134" cy="5482508"/>
          </a:xfrm>
          <a:prstGeom prst="rect">
            <a:avLst/>
          </a:prstGeom>
          <a:gradFill flip="none" rotWithShape="1">
            <a:gsLst>
              <a:gs pos="0">
                <a:srgbClr val="154037"/>
              </a:gs>
              <a:gs pos="81000">
                <a:srgbClr val="648052">
                  <a:alpha val="49804"/>
                </a:srgbClr>
              </a:gs>
              <a:gs pos="25000">
                <a:srgbClr val="2D5442">
                  <a:alpha val="60000"/>
                </a:srgbClr>
              </a:gs>
              <a:gs pos="50000">
                <a:srgbClr val="83A465">
                  <a:alpha val="54902"/>
                </a:srgbClr>
              </a:gs>
              <a:gs pos="99000">
                <a:srgbClr val="184637">
                  <a:alpha val="49804"/>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Rectangle 7">
            <a:extLst>
              <a:ext uri="{FF2B5EF4-FFF2-40B4-BE49-F238E27FC236}">
                <a16:creationId xmlns:a16="http://schemas.microsoft.com/office/drawing/2014/main" id="{6B3D7A0F-0DA2-D42F-87C3-8EE340BDFCE9}"/>
              </a:ext>
            </a:extLst>
          </p:cNvPr>
          <p:cNvSpPr/>
          <p:nvPr userDrawn="1"/>
        </p:nvSpPr>
        <p:spPr>
          <a:xfrm>
            <a:off x="0" y="-3"/>
            <a:ext cx="1373567" cy="6857999"/>
          </a:xfrm>
          <a:prstGeom prst="rect">
            <a:avLst/>
          </a:prstGeom>
          <a:gradFill flip="none" rotWithShape="1">
            <a:gsLst>
              <a:gs pos="0">
                <a:srgbClr val="154037"/>
              </a:gs>
              <a:gs pos="81000">
                <a:srgbClr val="648052">
                  <a:alpha val="49804"/>
                </a:srgbClr>
              </a:gs>
              <a:gs pos="25000">
                <a:srgbClr val="2D5442">
                  <a:alpha val="60000"/>
                </a:srgbClr>
              </a:gs>
              <a:gs pos="50000">
                <a:srgbClr val="83A465">
                  <a:alpha val="54902"/>
                </a:srgbClr>
              </a:gs>
              <a:gs pos="99000">
                <a:srgbClr val="184637">
                  <a:alpha val="49804"/>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4082935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3/27/2025</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BC5A5143-9DC5-EE6F-7E11-108F24DE9DD5}"/>
              </a:ext>
            </a:extLst>
          </p:cNvPr>
          <p:cNvSpPr/>
          <p:nvPr userDrawn="1"/>
        </p:nvSpPr>
        <p:spPr>
          <a:xfrm>
            <a:off x="-42" y="565152"/>
            <a:ext cx="1130384" cy="6292848"/>
          </a:xfrm>
          <a:prstGeom prst="rect">
            <a:avLst/>
          </a:prstGeom>
          <a:gradFill flip="none" rotWithShape="1">
            <a:gsLst>
              <a:gs pos="0">
                <a:srgbClr val="154037"/>
              </a:gs>
              <a:gs pos="81000">
                <a:srgbClr val="648052">
                  <a:alpha val="49804"/>
                </a:srgbClr>
              </a:gs>
              <a:gs pos="25000">
                <a:srgbClr val="2D5442">
                  <a:alpha val="60000"/>
                </a:srgbClr>
              </a:gs>
              <a:gs pos="50000">
                <a:srgbClr val="83A465">
                  <a:alpha val="54902"/>
                </a:srgbClr>
              </a:gs>
              <a:gs pos="99000">
                <a:srgbClr val="184637">
                  <a:alpha val="49804"/>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Rectangle 8">
            <a:extLst>
              <a:ext uri="{FF2B5EF4-FFF2-40B4-BE49-F238E27FC236}">
                <a16:creationId xmlns:a16="http://schemas.microsoft.com/office/drawing/2014/main" id="{BAFA62BA-7865-5A1C-92FD-D9C88D420FDC}"/>
              </a:ext>
            </a:extLst>
          </p:cNvPr>
          <p:cNvSpPr/>
          <p:nvPr userDrawn="1"/>
        </p:nvSpPr>
        <p:spPr>
          <a:xfrm>
            <a:off x="0" y="-3"/>
            <a:ext cx="565150" cy="6857999"/>
          </a:xfrm>
          <a:prstGeom prst="rect">
            <a:avLst/>
          </a:prstGeom>
          <a:gradFill flip="none" rotWithShape="1">
            <a:gsLst>
              <a:gs pos="0">
                <a:srgbClr val="154037"/>
              </a:gs>
              <a:gs pos="81000">
                <a:srgbClr val="648052">
                  <a:alpha val="49804"/>
                </a:srgbClr>
              </a:gs>
              <a:gs pos="25000">
                <a:srgbClr val="2D5442">
                  <a:alpha val="60000"/>
                </a:srgbClr>
              </a:gs>
              <a:gs pos="50000">
                <a:srgbClr val="83A465">
                  <a:alpha val="54902"/>
                </a:srgbClr>
              </a:gs>
              <a:gs pos="99000">
                <a:srgbClr val="184637">
                  <a:alpha val="49804"/>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4241190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3/27/2025</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A5F02A3C-B136-FCEA-FE52-ABB1D727107A}"/>
              </a:ext>
            </a:extLst>
          </p:cNvPr>
          <p:cNvSpPr/>
          <p:nvPr userDrawn="1"/>
        </p:nvSpPr>
        <p:spPr>
          <a:xfrm>
            <a:off x="-42" y="565152"/>
            <a:ext cx="1130384" cy="6292848"/>
          </a:xfrm>
          <a:prstGeom prst="rect">
            <a:avLst/>
          </a:prstGeom>
          <a:gradFill flip="none" rotWithShape="1">
            <a:gsLst>
              <a:gs pos="0">
                <a:srgbClr val="154037"/>
              </a:gs>
              <a:gs pos="81000">
                <a:srgbClr val="648052">
                  <a:alpha val="49804"/>
                </a:srgbClr>
              </a:gs>
              <a:gs pos="25000">
                <a:srgbClr val="2D5442">
                  <a:alpha val="60000"/>
                </a:srgbClr>
              </a:gs>
              <a:gs pos="50000">
                <a:srgbClr val="83A465">
                  <a:alpha val="54902"/>
                </a:srgbClr>
              </a:gs>
              <a:gs pos="99000">
                <a:srgbClr val="184637">
                  <a:alpha val="49804"/>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Rectangle 10">
            <a:extLst>
              <a:ext uri="{FF2B5EF4-FFF2-40B4-BE49-F238E27FC236}">
                <a16:creationId xmlns:a16="http://schemas.microsoft.com/office/drawing/2014/main" id="{5707835C-A97D-4367-FD57-949FEF4C86BF}"/>
              </a:ext>
            </a:extLst>
          </p:cNvPr>
          <p:cNvSpPr/>
          <p:nvPr userDrawn="1"/>
        </p:nvSpPr>
        <p:spPr>
          <a:xfrm>
            <a:off x="0" y="-3"/>
            <a:ext cx="565150" cy="6857999"/>
          </a:xfrm>
          <a:prstGeom prst="rect">
            <a:avLst/>
          </a:prstGeom>
          <a:gradFill flip="none" rotWithShape="1">
            <a:gsLst>
              <a:gs pos="0">
                <a:srgbClr val="154037"/>
              </a:gs>
              <a:gs pos="81000">
                <a:srgbClr val="648052">
                  <a:alpha val="49804"/>
                </a:srgbClr>
              </a:gs>
              <a:gs pos="25000">
                <a:srgbClr val="2D5442">
                  <a:alpha val="60000"/>
                </a:srgbClr>
              </a:gs>
              <a:gs pos="50000">
                <a:srgbClr val="83A465">
                  <a:alpha val="54902"/>
                </a:srgbClr>
              </a:gs>
              <a:gs pos="99000">
                <a:srgbClr val="184637">
                  <a:alpha val="49804"/>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219293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3/27/2025</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6" name="Rectangle 5">
            <a:extLst>
              <a:ext uri="{FF2B5EF4-FFF2-40B4-BE49-F238E27FC236}">
                <a16:creationId xmlns:a16="http://schemas.microsoft.com/office/drawing/2014/main" id="{CD214D58-EA9F-D866-D06B-74CB930CB827}"/>
              </a:ext>
            </a:extLst>
          </p:cNvPr>
          <p:cNvSpPr/>
          <p:nvPr userDrawn="1"/>
        </p:nvSpPr>
        <p:spPr>
          <a:xfrm>
            <a:off x="-42" y="565152"/>
            <a:ext cx="1130384" cy="6292848"/>
          </a:xfrm>
          <a:prstGeom prst="rect">
            <a:avLst/>
          </a:prstGeom>
          <a:gradFill flip="none" rotWithShape="1">
            <a:gsLst>
              <a:gs pos="0">
                <a:srgbClr val="154037"/>
              </a:gs>
              <a:gs pos="81000">
                <a:srgbClr val="648052">
                  <a:alpha val="49804"/>
                </a:srgbClr>
              </a:gs>
              <a:gs pos="25000">
                <a:srgbClr val="2D5442">
                  <a:alpha val="60000"/>
                </a:srgbClr>
              </a:gs>
              <a:gs pos="50000">
                <a:srgbClr val="83A465">
                  <a:alpha val="54902"/>
                </a:srgbClr>
              </a:gs>
              <a:gs pos="99000">
                <a:srgbClr val="184637">
                  <a:alpha val="49804"/>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Rectangle 6">
            <a:extLst>
              <a:ext uri="{FF2B5EF4-FFF2-40B4-BE49-F238E27FC236}">
                <a16:creationId xmlns:a16="http://schemas.microsoft.com/office/drawing/2014/main" id="{1F4C39FD-4A25-A139-1D85-DBA16E81CA01}"/>
              </a:ext>
            </a:extLst>
          </p:cNvPr>
          <p:cNvSpPr/>
          <p:nvPr userDrawn="1"/>
        </p:nvSpPr>
        <p:spPr>
          <a:xfrm>
            <a:off x="0" y="-3"/>
            <a:ext cx="565150" cy="6857999"/>
          </a:xfrm>
          <a:prstGeom prst="rect">
            <a:avLst/>
          </a:prstGeom>
          <a:gradFill flip="none" rotWithShape="1">
            <a:gsLst>
              <a:gs pos="0">
                <a:srgbClr val="154037"/>
              </a:gs>
              <a:gs pos="81000">
                <a:srgbClr val="648052">
                  <a:alpha val="49804"/>
                </a:srgbClr>
              </a:gs>
              <a:gs pos="25000">
                <a:srgbClr val="2D5442">
                  <a:alpha val="60000"/>
                </a:srgbClr>
              </a:gs>
              <a:gs pos="50000">
                <a:srgbClr val="83A465">
                  <a:alpha val="54902"/>
                </a:srgbClr>
              </a:gs>
              <a:gs pos="99000">
                <a:srgbClr val="184637">
                  <a:alpha val="49804"/>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915841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3/27/2025</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 name="Rectangle 4">
            <a:extLst>
              <a:ext uri="{FF2B5EF4-FFF2-40B4-BE49-F238E27FC236}">
                <a16:creationId xmlns:a16="http://schemas.microsoft.com/office/drawing/2014/main" id="{10865C11-FCF5-2305-C4F4-087109D47153}"/>
              </a:ext>
            </a:extLst>
          </p:cNvPr>
          <p:cNvSpPr/>
          <p:nvPr userDrawn="1"/>
        </p:nvSpPr>
        <p:spPr>
          <a:xfrm>
            <a:off x="-42" y="565152"/>
            <a:ext cx="1130384" cy="6292848"/>
          </a:xfrm>
          <a:prstGeom prst="rect">
            <a:avLst/>
          </a:prstGeom>
          <a:gradFill flip="none" rotWithShape="1">
            <a:gsLst>
              <a:gs pos="0">
                <a:srgbClr val="154037"/>
              </a:gs>
              <a:gs pos="81000">
                <a:srgbClr val="648052">
                  <a:alpha val="49804"/>
                </a:srgbClr>
              </a:gs>
              <a:gs pos="25000">
                <a:srgbClr val="2D5442">
                  <a:alpha val="60000"/>
                </a:srgbClr>
              </a:gs>
              <a:gs pos="50000">
                <a:srgbClr val="83A465">
                  <a:alpha val="54902"/>
                </a:srgbClr>
              </a:gs>
              <a:gs pos="99000">
                <a:srgbClr val="184637">
                  <a:alpha val="49804"/>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Rectangle 5">
            <a:extLst>
              <a:ext uri="{FF2B5EF4-FFF2-40B4-BE49-F238E27FC236}">
                <a16:creationId xmlns:a16="http://schemas.microsoft.com/office/drawing/2014/main" id="{9CC1E7E1-EE08-3207-9AB3-182DAC7AD62B}"/>
              </a:ext>
            </a:extLst>
          </p:cNvPr>
          <p:cNvSpPr/>
          <p:nvPr userDrawn="1"/>
        </p:nvSpPr>
        <p:spPr>
          <a:xfrm>
            <a:off x="0" y="-3"/>
            <a:ext cx="565150" cy="6857999"/>
          </a:xfrm>
          <a:prstGeom prst="rect">
            <a:avLst/>
          </a:prstGeom>
          <a:gradFill flip="none" rotWithShape="1">
            <a:gsLst>
              <a:gs pos="0">
                <a:srgbClr val="154037"/>
              </a:gs>
              <a:gs pos="81000">
                <a:srgbClr val="648052">
                  <a:alpha val="49804"/>
                </a:srgbClr>
              </a:gs>
              <a:gs pos="25000">
                <a:srgbClr val="2D5442">
                  <a:alpha val="60000"/>
                </a:srgbClr>
              </a:gs>
              <a:gs pos="50000">
                <a:srgbClr val="83A465">
                  <a:alpha val="54902"/>
                </a:srgbClr>
              </a:gs>
              <a:gs pos="99000">
                <a:srgbClr val="184637">
                  <a:alpha val="49804"/>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822361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3/27/2025</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6DD1180C-E0CB-E643-50EF-40303AAF5219}"/>
              </a:ext>
            </a:extLst>
          </p:cNvPr>
          <p:cNvSpPr/>
          <p:nvPr userDrawn="1"/>
        </p:nvSpPr>
        <p:spPr>
          <a:xfrm>
            <a:off x="-42" y="565152"/>
            <a:ext cx="1130384" cy="6292848"/>
          </a:xfrm>
          <a:prstGeom prst="rect">
            <a:avLst/>
          </a:prstGeom>
          <a:gradFill flip="none" rotWithShape="1">
            <a:gsLst>
              <a:gs pos="0">
                <a:srgbClr val="154037"/>
              </a:gs>
              <a:gs pos="81000">
                <a:srgbClr val="648052">
                  <a:alpha val="49804"/>
                </a:srgbClr>
              </a:gs>
              <a:gs pos="25000">
                <a:srgbClr val="2D5442">
                  <a:alpha val="60000"/>
                </a:srgbClr>
              </a:gs>
              <a:gs pos="50000">
                <a:srgbClr val="83A465">
                  <a:alpha val="54902"/>
                </a:srgbClr>
              </a:gs>
              <a:gs pos="99000">
                <a:srgbClr val="184637">
                  <a:alpha val="49804"/>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Rectangle 8">
            <a:extLst>
              <a:ext uri="{FF2B5EF4-FFF2-40B4-BE49-F238E27FC236}">
                <a16:creationId xmlns:a16="http://schemas.microsoft.com/office/drawing/2014/main" id="{60166DB9-E3B8-6C79-55B5-9259758E5E9B}"/>
              </a:ext>
            </a:extLst>
          </p:cNvPr>
          <p:cNvSpPr/>
          <p:nvPr userDrawn="1"/>
        </p:nvSpPr>
        <p:spPr>
          <a:xfrm>
            <a:off x="0" y="-3"/>
            <a:ext cx="565150" cy="6857999"/>
          </a:xfrm>
          <a:prstGeom prst="rect">
            <a:avLst/>
          </a:prstGeom>
          <a:gradFill flip="none" rotWithShape="1">
            <a:gsLst>
              <a:gs pos="0">
                <a:srgbClr val="154037"/>
              </a:gs>
              <a:gs pos="81000">
                <a:srgbClr val="648052">
                  <a:alpha val="49804"/>
                </a:srgbClr>
              </a:gs>
              <a:gs pos="25000">
                <a:srgbClr val="2D5442">
                  <a:alpha val="60000"/>
                </a:srgbClr>
              </a:gs>
              <a:gs pos="50000">
                <a:srgbClr val="83A465">
                  <a:alpha val="54902"/>
                </a:srgbClr>
              </a:gs>
              <a:gs pos="99000">
                <a:srgbClr val="184637">
                  <a:alpha val="49804"/>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5270779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3/27/2025</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6C016824-8AE9-DA3F-4AA6-AD393F9B7E55}"/>
              </a:ext>
            </a:extLst>
          </p:cNvPr>
          <p:cNvSpPr/>
          <p:nvPr userDrawn="1"/>
        </p:nvSpPr>
        <p:spPr>
          <a:xfrm>
            <a:off x="-42" y="565152"/>
            <a:ext cx="1130384" cy="6292848"/>
          </a:xfrm>
          <a:prstGeom prst="rect">
            <a:avLst/>
          </a:prstGeom>
          <a:gradFill flip="none" rotWithShape="1">
            <a:gsLst>
              <a:gs pos="0">
                <a:srgbClr val="154037"/>
              </a:gs>
              <a:gs pos="81000">
                <a:srgbClr val="648052">
                  <a:alpha val="49804"/>
                </a:srgbClr>
              </a:gs>
              <a:gs pos="25000">
                <a:srgbClr val="2D5442">
                  <a:alpha val="60000"/>
                </a:srgbClr>
              </a:gs>
              <a:gs pos="50000">
                <a:srgbClr val="83A465">
                  <a:alpha val="54902"/>
                </a:srgbClr>
              </a:gs>
              <a:gs pos="99000">
                <a:srgbClr val="184637">
                  <a:alpha val="49804"/>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Rectangle 8">
            <a:extLst>
              <a:ext uri="{FF2B5EF4-FFF2-40B4-BE49-F238E27FC236}">
                <a16:creationId xmlns:a16="http://schemas.microsoft.com/office/drawing/2014/main" id="{188922F8-0F5A-F401-50F6-08AEF5A9D4A2}"/>
              </a:ext>
            </a:extLst>
          </p:cNvPr>
          <p:cNvSpPr/>
          <p:nvPr userDrawn="1"/>
        </p:nvSpPr>
        <p:spPr>
          <a:xfrm>
            <a:off x="0" y="-3"/>
            <a:ext cx="565150" cy="6857999"/>
          </a:xfrm>
          <a:prstGeom prst="rect">
            <a:avLst/>
          </a:prstGeom>
          <a:gradFill flip="none" rotWithShape="1">
            <a:gsLst>
              <a:gs pos="0">
                <a:srgbClr val="154037"/>
              </a:gs>
              <a:gs pos="81000">
                <a:srgbClr val="648052">
                  <a:alpha val="49804"/>
                </a:srgbClr>
              </a:gs>
              <a:gs pos="25000">
                <a:srgbClr val="2D5442">
                  <a:alpha val="60000"/>
                </a:srgbClr>
              </a:gs>
              <a:gs pos="50000">
                <a:srgbClr val="83A465">
                  <a:alpha val="54902"/>
                </a:srgbClr>
              </a:gs>
              <a:gs pos="99000">
                <a:srgbClr val="184637">
                  <a:alpha val="49804"/>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2743880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54037"/>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3/27/2025</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3031378393"/>
      </p:ext>
    </p:extLst>
  </p:cSld>
  <p:clrMap bg1="dk1" tx1="lt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www.kaggle.com/datasets/olistbr/brazilian-ecommerce"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www.whereig.com/where-is-brazil/states/"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9F0EA5A9-0D12-3644-BBEC-6D9D192EB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75590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13" name="Rectangle 12">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0282" y="1375495"/>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Rectangle 14">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0281" y="0"/>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4" name="Picture 3" descr="Vector background of vibrant colors splashing">
            <a:extLst>
              <a:ext uri="{FF2B5EF4-FFF2-40B4-BE49-F238E27FC236}">
                <a16:creationId xmlns:a16="http://schemas.microsoft.com/office/drawing/2014/main" id="{137AB436-C6FA-DE96-5F4F-3038DB29B510}"/>
              </a:ext>
            </a:extLst>
          </p:cNvPr>
          <p:cNvPicPr>
            <a:picLocks noChangeAspect="1"/>
          </p:cNvPicPr>
          <p:nvPr/>
        </p:nvPicPr>
        <p:blipFill>
          <a:blip r:embed="rId2">
            <a:duotone>
              <a:prstClr val="black"/>
              <a:srgbClr val="92D050">
                <a:tint val="45000"/>
                <a:satMod val="400000"/>
              </a:srgbClr>
            </a:duotone>
          </a:blip>
          <a:srcRect l="39019" t="17259" r="-2" b="-1"/>
          <a:stretch/>
        </p:blipFill>
        <p:spPr>
          <a:xfrm>
            <a:off x="4732468" y="10"/>
            <a:ext cx="7456484" cy="6857990"/>
          </a:xfrm>
          <a:prstGeom prst="rect">
            <a:avLst/>
          </a:prstGeom>
        </p:spPr>
      </p:pic>
      <p:pic>
        <p:nvPicPr>
          <p:cNvPr id="10" name="Picture 9" descr="Vector background of vibrant colors splashing">
            <a:extLst>
              <a:ext uri="{FF2B5EF4-FFF2-40B4-BE49-F238E27FC236}">
                <a16:creationId xmlns:a16="http://schemas.microsoft.com/office/drawing/2014/main" id="{C5E89FDD-D87B-584A-59DE-C125CB25D740}"/>
              </a:ext>
            </a:extLst>
          </p:cNvPr>
          <p:cNvPicPr>
            <a:picLocks noChangeAspect="1"/>
          </p:cNvPicPr>
          <p:nvPr/>
        </p:nvPicPr>
        <p:blipFill>
          <a:blip r:embed="rId2">
            <a:duotone>
              <a:prstClr val="black"/>
              <a:srgbClr val="92D050">
                <a:tint val="45000"/>
                <a:satMod val="400000"/>
              </a:srgbClr>
            </a:duotone>
            <a:alphaModFix amt="20000"/>
          </a:blip>
          <a:srcRect l="1" t="17259" r="60981" b="-1"/>
          <a:stretch/>
        </p:blipFill>
        <p:spPr>
          <a:xfrm>
            <a:off x="-7802" y="10"/>
            <a:ext cx="4755888" cy="6857990"/>
          </a:xfrm>
          <a:prstGeom prst="rect">
            <a:avLst/>
          </a:prstGeom>
        </p:spPr>
      </p:pic>
      <p:grpSp>
        <p:nvGrpSpPr>
          <p:cNvPr id="12" name="Group 11">
            <a:extLst>
              <a:ext uri="{FF2B5EF4-FFF2-40B4-BE49-F238E27FC236}">
                <a16:creationId xmlns:a16="http://schemas.microsoft.com/office/drawing/2014/main" id="{DBABC72F-F617-CE21-34D5-3F6E7E38F4B4}"/>
              </a:ext>
            </a:extLst>
          </p:cNvPr>
          <p:cNvGrpSpPr/>
          <p:nvPr/>
        </p:nvGrpSpPr>
        <p:grpSpPr>
          <a:xfrm>
            <a:off x="4720909" y="-13"/>
            <a:ext cx="2747134" cy="6858016"/>
            <a:chOff x="4732468" y="-13"/>
            <a:chExt cx="2747134" cy="6858016"/>
          </a:xfrm>
        </p:grpSpPr>
        <p:sp>
          <p:nvSpPr>
            <p:cNvPr id="7" name="Rectangle 6">
              <a:extLst>
                <a:ext uri="{FF2B5EF4-FFF2-40B4-BE49-F238E27FC236}">
                  <a16:creationId xmlns:a16="http://schemas.microsoft.com/office/drawing/2014/main" id="{7C5C85BB-B785-8CCF-C152-8FBA3F8624E8}"/>
                </a:ext>
              </a:extLst>
            </p:cNvPr>
            <p:cNvSpPr/>
            <p:nvPr/>
          </p:nvSpPr>
          <p:spPr>
            <a:xfrm>
              <a:off x="4732468" y="1375495"/>
              <a:ext cx="2747134" cy="5482508"/>
            </a:xfrm>
            <a:prstGeom prst="rect">
              <a:avLst/>
            </a:prstGeom>
            <a:gradFill flip="none" rotWithShape="1">
              <a:gsLst>
                <a:gs pos="0">
                  <a:srgbClr val="154037"/>
                </a:gs>
                <a:gs pos="81000">
                  <a:srgbClr val="648052">
                    <a:alpha val="49804"/>
                  </a:srgbClr>
                </a:gs>
                <a:gs pos="25000">
                  <a:srgbClr val="2D5442">
                    <a:alpha val="60000"/>
                  </a:srgbClr>
                </a:gs>
                <a:gs pos="50000">
                  <a:srgbClr val="83A465">
                    <a:alpha val="54902"/>
                  </a:srgbClr>
                </a:gs>
                <a:gs pos="99000">
                  <a:srgbClr val="184637">
                    <a:alpha val="49804"/>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Rectangle 7">
              <a:extLst>
                <a:ext uri="{FF2B5EF4-FFF2-40B4-BE49-F238E27FC236}">
                  <a16:creationId xmlns:a16="http://schemas.microsoft.com/office/drawing/2014/main" id="{17BEF213-B4C6-D55F-3E7A-652283DBC415}"/>
                </a:ext>
              </a:extLst>
            </p:cNvPr>
            <p:cNvSpPr/>
            <p:nvPr/>
          </p:nvSpPr>
          <p:spPr>
            <a:xfrm>
              <a:off x="4732468" y="-13"/>
              <a:ext cx="1373567" cy="6857999"/>
            </a:xfrm>
            <a:prstGeom prst="rect">
              <a:avLst/>
            </a:prstGeom>
            <a:gradFill flip="none" rotWithShape="1">
              <a:gsLst>
                <a:gs pos="0">
                  <a:srgbClr val="154037"/>
                </a:gs>
                <a:gs pos="81000">
                  <a:srgbClr val="648052">
                    <a:alpha val="49804"/>
                  </a:srgbClr>
                </a:gs>
                <a:gs pos="25000">
                  <a:srgbClr val="2D5442">
                    <a:alpha val="60000"/>
                  </a:srgbClr>
                </a:gs>
                <a:gs pos="50000">
                  <a:srgbClr val="83A465">
                    <a:alpha val="54902"/>
                  </a:srgbClr>
                </a:gs>
                <a:gs pos="99000">
                  <a:srgbClr val="184637">
                    <a:alpha val="49804"/>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3" name="Subtitle 2">
            <a:extLst>
              <a:ext uri="{FF2B5EF4-FFF2-40B4-BE49-F238E27FC236}">
                <a16:creationId xmlns:a16="http://schemas.microsoft.com/office/drawing/2014/main" id="{54C92E57-BCDD-C771-C35B-3AF1EBB22CC3}"/>
              </a:ext>
            </a:extLst>
          </p:cNvPr>
          <p:cNvSpPr>
            <a:spLocks noGrp="1"/>
          </p:cNvSpPr>
          <p:nvPr>
            <p:ph type="subTitle" idx="1"/>
          </p:nvPr>
        </p:nvSpPr>
        <p:spPr>
          <a:xfrm>
            <a:off x="565151" y="4818126"/>
            <a:ext cx="3609982" cy="1268984"/>
          </a:xfrm>
        </p:spPr>
        <p:txBody>
          <a:bodyPr>
            <a:normAutofit/>
          </a:bodyPr>
          <a:lstStyle/>
          <a:p>
            <a:r>
              <a:rPr lang="en-US" dirty="0"/>
              <a:t>Mckinley Petalver</a:t>
            </a:r>
            <a:endParaRPr lang="en-001" dirty="0"/>
          </a:p>
        </p:txBody>
      </p:sp>
      <p:sp>
        <p:nvSpPr>
          <p:cNvPr id="2" name="Title 1">
            <a:extLst>
              <a:ext uri="{FF2B5EF4-FFF2-40B4-BE49-F238E27FC236}">
                <a16:creationId xmlns:a16="http://schemas.microsoft.com/office/drawing/2014/main" id="{93F28769-FB29-7A90-2531-298ABF6031A6}"/>
              </a:ext>
            </a:extLst>
          </p:cNvPr>
          <p:cNvSpPr>
            <a:spLocks noGrp="1"/>
          </p:cNvSpPr>
          <p:nvPr>
            <p:ph type="ctrTitle"/>
          </p:nvPr>
        </p:nvSpPr>
        <p:spPr>
          <a:xfrm>
            <a:off x="565151" y="1247140"/>
            <a:ext cx="3609982" cy="3450844"/>
          </a:xfrm>
        </p:spPr>
        <p:txBody>
          <a:bodyPr>
            <a:normAutofit fontScale="90000"/>
          </a:bodyPr>
          <a:lstStyle/>
          <a:p>
            <a:r>
              <a:rPr lang="en-US" sz="4800" dirty="0"/>
              <a:t>Analysis of Brazilian E-Commerce Public </a:t>
            </a:r>
            <a:br>
              <a:rPr lang="en-US" sz="4800" dirty="0"/>
            </a:br>
            <a:r>
              <a:rPr lang="en-US" sz="4800" dirty="0"/>
              <a:t>Dataset</a:t>
            </a:r>
            <a:endParaRPr lang="en-001" sz="4800" dirty="0"/>
          </a:p>
        </p:txBody>
      </p:sp>
    </p:spTree>
    <p:extLst>
      <p:ext uri="{BB962C8B-B14F-4D97-AF65-F5344CB8AC3E}">
        <p14:creationId xmlns:p14="http://schemas.microsoft.com/office/powerpoint/2010/main" val="2862276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5C7B1-928E-8D14-F3C3-7271B71E79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CE975A-419D-CB64-DD25-395AF7B499E9}"/>
              </a:ext>
            </a:extLst>
          </p:cNvPr>
          <p:cNvSpPr>
            <a:spLocks noGrp="1"/>
          </p:cNvSpPr>
          <p:nvPr>
            <p:ph type="title"/>
          </p:nvPr>
        </p:nvSpPr>
        <p:spPr/>
        <p:txBody>
          <a:bodyPr>
            <a:normAutofit fontScale="90000"/>
          </a:bodyPr>
          <a:lstStyle/>
          <a:p>
            <a:br>
              <a:rPr lang="en-GB" dirty="0"/>
            </a:br>
            <a:r>
              <a:rPr lang="en-GB" dirty="0"/>
              <a:t>How many states have more than 300 customers in 2018?</a:t>
            </a:r>
            <a:endParaRPr lang="en-001" dirty="0"/>
          </a:p>
        </p:txBody>
      </p:sp>
      <p:sp>
        <p:nvSpPr>
          <p:cNvPr id="4" name="Text Placeholder 3">
            <a:extLst>
              <a:ext uri="{FF2B5EF4-FFF2-40B4-BE49-F238E27FC236}">
                <a16:creationId xmlns:a16="http://schemas.microsoft.com/office/drawing/2014/main" id="{7FFECADE-65BC-8FF7-C41F-6DA9653ECBB0}"/>
              </a:ext>
            </a:extLst>
          </p:cNvPr>
          <p:cNvSpPr>
            <a:spLocks noGrp="1"/>
          </p:cNvSpPr>
          <p:nvPr>
            <p:ph type="body" sz="half" idx="2"/>
          </p:nvPr>
        </p:nvSpPr>
        <p:spPr/>
        <p:txBody>
          <a:bodyPr/>
          <a:lstStyle/>
          <a:p>
            <a:r>
              <a:rPr lang="en-US" dirty="0"/>
              <a:t>There are 16 states which had more than 300 customers in 2018.</a:t>
            </a:r>
            <a:endParaRPr lang="en-001" dirty="0"/>
          </a:p>
        </p:txBody>
      </p:sp>
      <p:pic>
        <p:nvPicPr>
          <p:cNvPr id="10" name="Picture 9">
            <a:extLst>
              <a:ext uri="{FF2B5EF4-FFF2-40B4-BE49-F238E27FC236}">
                <a16:creationId xmlns:a16="http://schemas.microsoft.com/office/drawing/2014/main" id="{E28880C8-616D-7818-E67F-565014C3B691}"/>
              </a:ext>
            </a:extLst>
          </p:cNvPr>
          <p:cNvPicPr>
            <a:picLocks noChangeAspect="1"/>
          </p:cNvPicPr>
          <p:nvPr/>
        </p:nvPicPr>
        <p:blipFill>
          <a:blip r:embed="rId2"/>
          <a:stretch>
            <a:fillRect/>
          </a:stretch>
        </p:blipFill>
        <p:spPr>
          <a:xfrm>
            <a:off x="1883674" y="3645207"/>
            <a:ext cx="8924026" cy="2842468"/>
          </a:xfrm>
          <a:prstGeom prst="rect">
            <a:avLst/>
          </a:prstGeom>
        </p:spPr>
      </p:pic>
      <p:pic>
        <p:nvPicPr>
          <p:cNvPr id="12" name="Picture 11">
            <a:extLst>
              <a:ext uri="{FF2B5EF4-FFF2-40B4-BE49-F238E27FC236}">
                <a16:creationId xmlns:a16="http://schemas.microsoft.com/office/drawing/2014/main" id="{95E7057A-473B-FA54-EF60-2C8161C8CA09}"/>
              </a:ext>
            </a:extLst>
          </p:cNvPr>
          <p:cNvPicPr>
            <a:picLocks noChangeAspect="1"/>
          </p:cNvPicPr>
          <p:nvPr/>
        </p:nvPicPr>
        <p:blipFill>
          <a:blip r:embed="rId3"/>
          <a:stretch>
            <a:fillRect/>
          </a:stretch>
        </p:blipFill>
        <p:spPr>
          <a:xfrm>
            <a:off x="6707750" y="548386"/>
            <a:ext cx="4099950" cy="2982976"/>
          </a:xfrm>
          <a:prstGeom prst="rect">
            <a:avLst/>
          </a:prstGeom>
        </p:spPr>
      </p:pic>
    </p:spTree>
    <p:extLst>
      <p:ext uri="{BB962C8B-B14F-4D97-AF65-F5344CB8AC3E}">
        <p14:creationId xmlns:p14="http://schemas.microsoft.com/office/powerpoint/2010/main" val="3410707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1D855-49D5-5419-1C4A-A0A67BA2B7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8840C4-C033-1847-FAF9-262956277289}"/>
              </a:ext>
            </a:extLst>
          </p:cNvPr>
          <p:cNvSpPr>
            <a:spLocks noGrp="1"/>
          </p:cNvSpPr>
          <p:nvPr>
            <p:ph type="title"/>
          </p:nvPr>
        </p:nvSpPr>
        <p:spPr>
          <a:xfrm>
            <a:off x="1587710" y="800669"/>
            <a:ext cx="8902489" cy="1453582"/>
          </a:xfrm>
        </p:spPr>
        <p:txBody>
          <a:bodyPr>
            <a:normAutofit fontScale="90000"/>
          </a:bodyPr>
          <a:lstStyle/>
          <a:p>
            <a:r>
              <a:rPr lang="en-GB" dirty="0"/>
              <a:t>How many mediums of origin </a:t>
            </a:r>
            <a:br>
              <a:rPr lang="en-GB" dirty="0"/>
            </a:br>
            <a:r>
              <a:rPr lang="en-GB" dirty="0"/>
              <a:t>had more than 200 leads from </a:t>
            </a:r>
            <a:br>
              <a:rPr lang="en-GB" dirty="0"/>
            </a:br>
            <a:r>
              <a:rPr lang="en-GB" dirty="0"/>
              <a:t>2017 to 2018? </a:t>
            </a:r>
            <a:endParaRPr lang="en-001" dirty="0"/>
          </a:p>
        </p:txBody>
      </p:sp>
      <p:sp>
        <p:nvSpPr>
          <p:cNvPr id="4" name="Text Placeholder 3">
            <a:extLst>
              <a:ext uri="{FF2B5EF4-FFF2-40B4-BE49-F238E27FC236}">
                <a16:creationId xmlns:a16="http://schemas.microsoft.com/office/drawing/2014/main" id="{EAECF25C-92F5-50D5-AD84-BF81C0E9D094}"/>
              </a:ext>
            </a:extLst>
          </p:cNvPr>
          <p:cNvSpPr>
            <a:spLocks noGrp="1"/>
          </p:cNvSpPr>
          <p:nvPr>
            <p:ph type="body" sz="half" idx="2"/>
          </p:nvPr>
        </p:nvSpPr>
        <p:spPr>
          <a:xfrm>
            <a:off x="1587711" y="2346479"/>
            <a:ext cx="4043436" cy="2961553"/>
          </a:xfrm>
        </p:spPr>
        <p:txBody>
          <a:bodyPr>
            <a:normAutofit fontScale="92500" lnSpcReduction="20000"/>
          </a:bodyPr>
          <a:lstStyle/>
          <a:p>
            <a:r>
              <a:rPr lang="en-US" dirty="0"/>
              <a:t>There are 200  mediums of origin.</a:t>
            </a:r>
          </a:p>
          <a:p>
            <a:pPr marL="342900" indent="-342900">
              <a:buFont typeface="+mj-lt"/>
              <a:buAutoNum type="arabicPeriod"/>
            </a:pPr>
            <a:r>
              <a:rPr lang="en-US" dirty="0"/>
              <a:t>Direct traffic</a:t>
            </a:r>
          </a:p>
          <a:p>
            <a:pPr marL="342900" indent="-342900">
              <a:buFont typeface="+mj-lt"/>
              <a:buAutoNum type="arabicPeriod"/>
            </a:pPr>
            <a:r>
              <a:rPr lang="en-US" dirty="0"/>
              <a:t>Email</a:t>
            </a:r>
          </a:p>
          <a:p>
            <a:pPr marL="342900" indent="-342900">
              <a:buFont typeface="+mj-lt"/>
              <a:buAutoNum type="arabicPeriod"/>
            </a:pPr>
            <a:r>
              <a:rPr lang="en-US" dirty="0"/>
              <a:t>Organic search</a:t>
            </a:r>
          </a:p>
          <a:p>
            <a:pPr marL="342900" indent="-342900">
              <a:buFont typeface="+mj-lt"/>
              <a:buAutoNum type="arabicPeriod"/>
            </a:pPr>
            <a:r>
              <a:rPr lang="en-US" dirty="0"/>
              <a:t>Paid search</a:t>
            </a:r>
          </a:p>
          <a:p>
            <a:pPr marL="342900" indent="-342900">
              <a:buFont typeface="+mj-lt"/>
              <a:buAutoNum type="arabicPeriod"/>
            </a:pPr>
            <a:r>
              <a:rPr lang="en-US" dirty="0"/>
              <a:t>Referral</a:t>
            </a:r>
          </a:p>
          <a:p>
            <a:pPr marL="342900" indent="-342900">
              <a:buFont typeface="+mj-lt"/>
              <a:buAutoNum type="arabicPeriod"/>
            </a:pPr>
            <a:r>
              <a:rPr lang="en-US" dirty="0"/>
              <a:t>Social</a:t>
            </a:r>
          </a:p>
          <a:p>
            <a:pPr marL="342900" indent="-342900">
              <a:buFont typeface="+mj-lt"/>
              <a:buAutoNum type="arabicPeriod"/>
            </a:pPr>
            <a:r>
              <a:rPr lang="en-US" dirty="0"/>
              <a:t>Other mediums</a:t>
            </a:r>
            <a:endParaRPr lang="en-001" dirty="0"/>
          </a:p>
        </p:txBody>
      </p:sp>
      <p:pic>
        <p:nvPicPr>
          <p:cNvPr id="10" name="Picture 9">
            <a:extLst>
              <a:ext uri="{FF2B5EF4-FFF2-40B4-BE49-F238E27FC236}">
                <a16:creationId xmlns:a16="http://schemas.microsoft.com/office/drawing/2014/main" id="{C4D48159-A7D8-1646-5704-DE3043DC49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10200" y="2461890"/>
            <a:ext cx="6190214" cy="2550017"/>
          </a:xfrm>
          <a:prstGeom prst="rect">
            <a:avLst/>
          </a:prstGeom>
        </p:spPr>
      </p:pic>
    </p:spTree>
    <p:extLst>
      <p:ext uri="{BB962C8B-B14F-4D97-AF65-F5344CB8AC3E}">
        <p14:creationId xmlns:p14="http://schemas.microsoft.com/office/powerpoint/2010/main" val="3085663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7F8B1-7137-B1A0-EE08-6149A3372C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1C0B83-A2FA-62E4-5BF0-E2C92A76E0ED}"/>
              </a:ext>
            </a:extLst>
          </p:cNvPr>
          <p:cNvSpPr>
            <a:spLocks noGrp="1"/>
          </p:cNvSpPr>
          <p:nvPr>
            <p:ph type="title"/>
          </p:nvPr>
        </p:nvSpPr>
        <p:spPr>
          <a:xfrm>
            <a:off x="1587711" y="825436"/>
            <a:ext cx="10201936" cy="1936814"/>
          </a:xfrm>
        </p:spPr>
        <p:txBody>
          <a:bodyPr>
            <a:normAutofit fontScale="90000"/>
          </a:bodyPr>
          <a:lstStyle/>
          <a:p>
            <a:br>
              <a:rPr lang="en-GB" dirty="0"/>
            </a:br>
            <a:r>
              <a:rPr lang="en-GB" dirty="0"/>
              <a:t>What is the average review </a:t>
            </a:r>
            <a:br>
              <a:rPr lang="en-GB" dirty="0"/>
            </a:br>
            <a:r>
              <a:rPr lang="en-GB" dirty="0"/>
              <a:t>score for orders greater than </a:t>
            </a:r>
            <a:br>
              <a:rPr lang="en-GB" dirty="0"/>
            </a:br>
            <a:r>
              <a:rPr lang="en-GB" dirty="0"/>
              <a:t>the average value in H1 of </a:t>
            </a:r>
            <a:br>
              <a:rPr lang="en-GB" dirty="0"/>
            </a:br>
            <a:r>
              <a:rPr lang="en-GB" dirty="0"/>
              <a:t>2018? </a:t>
            </a:r>
            <a:endParaRPr lang="en-001" dirty="0"/>
          </a:p>
        </p:txBody>
      </p:sp>
      <p:sp>
        <p:nvSpPr>
          <p:cNvPr id="4" name="Text Placeholder 3">
            <a:extLst>
              <a:ext uri="{FF2B5EF4-FFF2-40B4-BE49-F238E27FC236}">
                <a16:creationId xmlns:a16="http://schemas.microsoft.com/office/drawing/2014/main" id="{7EC25A35-2525-5B16-C058-1B86C729F2E3}"/>
              </a:ext>
            </a:extLst>
          </p:cNvPr>
          <p:cNvSpPr>
            <a:spLocks noGrp="1"/>
          </p:cNvSpPr>
          <p:nvPr>
            <p:ph type="body" sz="half" idx="2"/>
          </p:nvPr>
        </p:nvSpPr>
        <p:spPr>
          <a:xfrm>
            <a:off x="1587711" y="2762250"/>
            <a:ext cx="4043436" cy="362777"/>
          </a:xfrm>
        </p:spPr>
        <p:txBody>
          <a:bodyPr/>
          <a:lstStyle/>
          <a:p>
            <a:r>
              <a:rPr lang="en-US" dirty="0"/>
              <a:t>3.9 average review score</a:t>
            </a:r>
            <a:endParaRPr lang="en-001" dirty="0"/>
          </a:p>
        </p:txBody>
      </p:sp>
      <p:pic>
        <p:nvPicPr>
          <p:cNvPr id="5" name="Picture 4">
            <a:extLst>
              <a:ext uri="{FF2B5EF4-FFF2-40B4-BE49-F238E27FC236}">
                <a16:creationId xmlns:a16="http://schemas.microsoft.com/office/drawing/2014/main" id="{7E208ED3-DDE8-0BB7-9DBB-60BD00D79423}"/>
              </a:ext>
            </a:extLst>
          </p:cNvPr>
          <p:cNvPicPr>
            <a:picLocks noChangeAspect="1"/>
          </p:cNvPicPr>
          <p:nvPr/>
        </p:nvPicPr>
        <p:blipFill>
          <a:blip r:embed="rId2"/>
          <a:stretch>
            <a:fillRect/>
          </a:stretch>
        </p:blipFill>
        <p:spPr>
          <a:xfrm>
            <a:off x="1587711" y="3429000"/>
            <a:ext cx="9450119" cy="2848373"/>
          </a:xfrm>
          <a:prstGeom prst="rect">
            <a:avLst/>
          </a:prstGeom>
        </p:spPr>
      </p:pic>
    </p:spTree>
    <p:extLst>
      <p:ext uri="{BB962C8B-B14F-4D97-AF65-F5344CB8AC3E}">
        <p14:creationId xmlns:p14="http://schemas.microsoft.com/office/powerpoint/2010/main" val="3016599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BAE9F-5E17-A04F-9DFD-E1AAA0F104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E1A178-F007-55BB-D4CC-2CA1C2013D3E}"/>
              </a:ext>
            </a:extLst>
          </p:cNvPr>
          <p:cNvSpPr>
            <a:spLocks noGrp="1"/>
          </p:cNvSpPr>
          <p:nvPr>
            <p:ph type="title"/>
          </p:nvPr>
        </p:nvSpPr>
        <p:spPr>
          <a:xfrm>
            <a:off x="1587710" y="825436"/>
            <a:ext cx="10056199" cy="1568514"/>
          </a:xfrm>
        </p:spPr>
        <p:txBody>
          <a:bodyPr>
            <a:normAutofit/>
          </a:bodyPr>
          <a:lstStyle/>
          <a:p>
            <a:r>
              <a:rPr lang="en-GB" dirty="0"/>
              <a:t>What is the monthly running </a:t>
            </a:r>
            <a:br>
              <a:rPr lang="en-GB" dirty="0"/>
            </a:br>
            <a:r>
              <a:rPr lang="en-GB" dirty="0"/>
              <a:t>total payment volume for </a:t>
            </a:r>
            <a:br>
              <a:rPr lang="en-GB" dirty="0"/>
            </a:br>
            <a:r>
              <a:rPr lang="en-GB" dirty="0"/>
              <a:t>‘</a:t>
            </a:r>
            <a:r>
              <a:rPr lang="en-GB" dirty="0" err="1"/>
              <a:t>credit_card</a:t>
            </a:r>
            <a:r>
              <a:rPr lang="en-GB" dirty="0"/>
              <a:t>’ in 2017?</a:t>
            </a:r>
            <a:endParaRPr lang="en-001" dirty="0"/>
          </a:p>
        </p:txBody>
      </p:sp>
      <p:pic>
        <p:nvPicPr>
          <p:cNvPr id="7" name="Picture 6">
            <a:extLst>
              <a:ext uri="{FF2B5EF4-FFF2-40B4-BE49-F238E27FC236}">
                <a16:creationId xmlns:a16="http://schemas.microsoft.com/office/drawing/2014/main" id="{3CC4C7F0-A89D-F96F-4349-A5252DC5FAEC}"/>
              </a:ext>
            </a:extLst>
          </p:cNvPr>
          <p:cNvPicPr>
            <a:picLocks noChangeAspect="1"/>
          </p:cNvPicPr>
          <p:nvPr/>
        </p:nvPicPr>
        <p:blipFill>
          <a:blip r:embed="rId2"/>
          <a:stretch>
            <a:fillRect/>
          </a:stretch>
        </p:blipFill>
        <p:spPr>
          <a:xfrm>
            <a:off x="1917573" y="2652628"/>
            <a:ext cx="9402487" cy="2724530"/>
          </a:xfrm>
          <a:prstGeom prst="rect">
            <a:avLst/>
          </a:prstGeom>
        </p:spPr>
      </p:pic>
    </p:spTree>
    <p:extLst>
      <p:ext uri="{BB962C8B-B14F-4D97-AF65-F5344CB8AC3E}">
        <p14:creationId xmlns:p14="http://schemas.microsoft.com/office/powerpoint/2010/main" val="1309188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669CC-0D52-9A7B-08A7-2177F778F9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CADBA7-DBA8-0318-D6CF-5BEA6D6D5C4A}"/>
              </a:ext>
            </a:extLst>
          </p:cNvPr>
          <p:cNvSpPr>
            <a:spLocks noGrp="1"/>
          </p:cNvSpPr>
          <p:nvPr>
            <p:ph type="title"/>
          </p:nvPr>
        </p:nvSpPr>
        <p:spPr>
          <a:xfrm>
            <a:off x="1587711" y="825436"/>
            <a:ext cx="4043436" cy="3117086"/>
          </a:xfrm>
        </p:spPr>
        <p:txBody>
          <a:bodyPr>
            <a:normAutofit fontScale="90000"/>
          </a:bodyPr>
          <a:lstStyle/>
          <a:p>
            <a:r>
              <a:rPr lang="en-GB" dirty="0"/>
              <a:t>Which 3 cities have the lowest </a:t>
            </a:r>
            <a:br>
              <a:rPr lang="en-GB" dirty="0"/>
            </a:br>
            <a:r>
              <a:rPr lang="en-GB" dirty="0"/>
              <a:t>cancellation rate? What is their </a:t>
            </a:r>
            <a:br>
              <a:rPr lang="en-GB" dirty="0"/>
            </a:br>
            <a:r>
              <a:rPr lang="en-GB" dirty="0"/>
              <a:t>respective total payment </a:t>
            </a:r>
            <a:br>
              <a:rPr lang="en-GB" dirty="0"/>
            </a:br>
            <a:r>
              <a:rPr lang="en-GB" dirty="0"/>
              <a:t>volume in 2017?</a:t>
            </a:r>
            <a:endParaRPr lang="en-001" dirty="0"/>
          </a:p>
        </p:txBody>
      </p:sp>
      <p:sp>
        <p:nvSpPr>
          <p:cNvPr id="4" name="Text Placeholder 3">
            <a:extLst>
              <a:ext uri="{FF2B5EF4-FFF2-40B4-BE49-F238E27FC236}">
                <a16:creationId xmlns:a16="http://schemas.microsoft.com/office/drawing/2014/main" id="{35880274-1A5F-34DB-0268-5548789A375A}"/>
              </a:ext>
            </a:extLst>
          </p:cNvPr>
          <p:cNvSpPr>
            <a:spLocks noGrp="1"/>
          </p:cNvSpPr>
          <p:nvPr>
            <p:ph type="body" sz="half" idx="2"/>
          </p:nvPr>
        </p:nvSpPr>
        <p:spPr>
          <a:xfrm>
            <a:off x="1587711" y="4221923"/>
            <a:ext cx="4043436" cy="2114810"/>
          </a:xfrm>
        </p:spPr>
        <p:txBody>
          <a:bodyPr/>
          <a:lstStyle/>
          <a:p>
            <a:r>
              <a:rPr lang="en-US" dirty="0"/>
              <a:t>There are multiple cities who had the same cancellation rate during 2017. Mostly having 1 volume per city.</a:t>
            </a:r>
            <a:endParaRPr lang="en-001" dirty="0"/>
          </a:p>
        </p:txBody>
      </p:sp>
      <p:pic>
        <p:nvPicPr>
          <p:cNvPr id="5" name="Picture 4">
            <a:extLst>
              <a:ext uri="{FF2B5EF4-FFF2-40B4-BE49-F238E27FC236}">
                <a16:creationId xmlns:a16="http://schemas.microsoft.com/office/drawing/2014/main" id="{B3706ED7-2E9E-EC53-12C6-7C6F8535ECC8}"/>
              </a:ext>
            </a:extLst>
          </p:cNvPr>
          <p:cNvPicPr>
            <a:picLocks noChangeAspect="1"/>
          </p:cNvPicPr>
          <p:nvPr/>
        </p:nvPicPr>
        <p:blipFill>
          <a:blip r:embed="rId2"/>
          <a:stretch>
            <a:fillRect/>
          </a:stretch>
        </p:blipFill>
        <p:spPr>
          <a:xfrm>
            <a:off x="6196366" y="1198880"/>
            <a:ext cx="4660363" cy="4609253"/>
          </a:xfrm>
          <a:prstGeom prst="rect">
            <a:avLst/>
          </a:prstGeom>
        </p:spPr>
      </p:pic>
    </p:spTree>
    <p:extLst>
      <p:ext uri="{BB962C8B-B14F-4D97-AF65-F5344CB8AC3E}">
        <p14:creationId xmlns:p14="http://schemas.microsoft.com/office/powerpoint/2010/main" val="2294649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23BD3-43C0-51E4-C9DC-63C8462A4A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E47592-3F75-2408-5B92-8817C029A416}"/>
              </a:ext>
            </a:extLst>
          </p:cNvPr>
          <p:cNvSpPr>
            <a:spLocks noGrp="1"/>
          </p:cNvSpPr>
          <p:nvPr>
            <p:ph type="title"/>
          </p:nvPr>
        </p:nvSpPr>
        <p:spPr>
          <a:xfrm>
            <a:off x="1587711" y="825435"/>
            <a:ext cx="4043436" cy="4011607"/>
          </a:xfrm>
        </p:spPr>
        <p:txBody>
          <a:bodyPr>
            <a:normAutofit fontScale="90000"/>
          </a:bodyPr>
          <a:lstStyle/>
          <a:p>
            <a:r>
              <a:rPr lang="en-GB" dirty="0"/>
              <a:t>What is the average payment </a:t>
            </a:r>
            <a:br>
              <a:rPr lang="en-GB" dirty="0"/>
            </a:br>
            <a:r>
              <a:rPr lang="en-GB" dirty="0"/>
              <a:t>value per payment type for </a:t>
            </a:r>
            <a:br>
              <a:rPr lang="en-GB" dirty="0"/>
            </a:br>
            <a:r>
              <a:rPr lang="en-GB" dirty="0"/>
              <a:t>orders from sellers from Rio de </a:t>
            </a:r>
            <a:br>
              <a:rPr lang="en-GB" dirty="0"/>
            </a:br>
            <a:r>
              <a:rPr lang="en-GB" dirty="0"/>
              <a:t>Janeiro with a review score of </a:t>
            </a:r>
            <a:br>
              <a:rPr lang="en-GB" dirty="0"/>
            </a:br>
            <a:r>
              <a:rPr lang="en-GB" dirty="0"/>
              <a:t>at least 4?</a:t>
            </a:r>
            <a:endParaRPr lang="en-001" dirty="0"/>
          </a:p>
        </p:txBody>
      </p:sp>
      <p:pic>
        <p:nvPicPr>
          <p:cNvPr id="5" name="Picture 4">
            <a:extLst>
              <a:ext uri="{FF2B5EF4-FFF2-40B4-BE49-F238E27FC236}">
                <a16:creationId xmlns:a16="http://schemas.microsoft.com/office/drawing/2014/main" id="{CDCC1B23-C408-43DF-5D3A-4E3D02BC15C8}"/>
              </a:ext>
            </a:extLst>
          </p:cNvPr>
          <p:cNvPicPr>
            <a:picLocks noChangeAspect="1"/>
          </p:cNvPicPr>
          <p:nvPr/>
        </p:nvPicPr>
        <p:blipFill>
          <a:blip r:embed="rId2"/>
          <a:stretch>
            <a:fillRect/>
          </a:stretch>
        </p:blipFill>
        <p:spPr>
          <a:xfrm>
            <a:off x="6096000" y="794534"/>
            <a:ext cx="5177740" cy="5556735"/>
          </a:xfrm>
          <a:prstGeom prst="rect">
            <a:avLst/>
          </a:prstGeom>
        </p:spPr>
      </p:pic>
    </p:spTree>
    <p:extLst>
      <p:ext uri="{BB962C8B-B14F-4D97-AF65-F5344CB8AC3E}">
        <p14:creationId xmlns:p14="http://schemas.microsoft.com/office/powerpoint/2010/main" val="1876984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804E9-4145-9FE8-7DA2-F649F9B60D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2CA5E2-603B-1BDB-0F4C-2B71A1AF5C52}"/>
              </a:ext>
            </a:extLst>
          </p:cNvPr>
          <p:cNvSpPr>
            <a:spLocks noGrp="1"/>
          </p:cNvSpPr>
          <p:nvPr>
            <p:ph type="title"/>
          </p:nvPr>
        </p:nvSpPr>
        <p:spPr>
          <a:xfrm>
            <a:off x="1587710" y="825435"/>
            <a:ext cx="10159789" cy="2013015"/>
          </a:xfrm>
        </p:spPr>
        <p:txBody>
          <a:bodyPr>
            <a:normAutofit fontScale="90000"/>
          </a:bodyPr>
          <a:lstStyle/>
          <a:p>
            <a:r>
              <a:rPr lang="en-GB" dirty="0"/>
              <a:t>How many orders per product </a:t>
            </a:r>
            <a:br>
              <a:rPr lang="en-GB" dirty="0"/>
            </a:br>
            <a:r>
              <a:rPr lang="en-GB" dirty="0"/>
              <a:t>type in H1 2017 vs H2 2017? </a:t>
            </a:r>
            <a:br>
              <a:rPr lang="en-GB" dirty="0"/>
            </a:br>
            <a:r>
              <a:rPr lang="en-GB" dirty="0"/>
              <a:t>Show each product type in </a:t>
            </a:r>
            <a:br>
              <a:rPr lang="en-GB" dirty="0"/>
            </a:br>
            <a:r>
              <a:rPr lang="en-GB" dirty="0"/>
              <a:t>English.</a:t>
            </a:r>
            <a:endParaRPr lang="en-001" dirty="0"/>
          </a:p>
        </p:txBody>
      </p:sp>
      <p:pic>
        <p:nvPicPr>
          <p:cNvPr id="5" name="Picture 4">
            <a:extLst>
              <a:ext uri="{FF2B5EF4-FFF2-40B4-BE49-F238E27FC236}">
                <a16:creationId xmlns:a16="http://schemas.microsoft.com/office/drawing/2014/main" id="{CD8A1F69-CCAE-B416-3F95-1C5D77DD41B5}"/>
              </a:ext>
            </a:extLst>
          </p:cNvPr>
          <p:cNvPicPr>
            <a:picLocks noChangeAspect="1"/>
          </p:cNvPicPr>
          <p:nvPr/>
        </p:nvPicPr>
        <p:blipFill>
          <a:blip r:embed="rId2"/>
          <a:stretch>
            <a:fillRect/>
          </a:stretch>
        </p:blipFill>
        <p:spPr>
          <a:xfrm>
            <a:off x="1536700" y="3198652"/>
            <a:ext cx="7785100" cy="2457924"/>
          </a:xfrm>
          <a:prstGeom prst="rect">
            <a:avLst/>
          </a:prstGeom>
        </p:spPr>
      </p:pic>
      <p:pic>
        <p:nvPicPr>
          <p:cNvPr id="7" name="Picture 6">
            <a:extLst>
              <a:ext uri="{FF2B5EF4-FFF2-40B4-BE49-F238E27FC236}">
                <a16:creationId xmlns:a16="http://schemas.microsoft.com/office/drawing/2014/main" id="{FC6B9393-3010-EAE4-DA05-D1A5E20E0DA2}"/>
              </a:ext>
            </a:extLst>
          </p:cNvPr>
          <p:cNvPicPr>
            <a:picLocks noChangeAspect="1"/>
          </p:cNvPicPr>
          <p:nvPr/>
        </p:nvPicPr>
        <p:blipFill>
          <a:blip r:embed="rId3"/>
          <a:stretch>
            <a:fillRect/>
          </a:stretch>
        </p:blipFill>
        <p:spPr>
          <a:xfrm>
            <a:off x="7838357" y="1056944"/>
            <a:ext cx="3629532" cy="4744112"/>
          </a:xfrm>
          <a:prstGeom prst="rect">
            <a:avLst/>
          </a:prstGeom>
        </p:spPr>
      </p:pic>
    </p:spTree>
    <p:extLst>
      <p:ext uri="{BB962C8B-B14F-4D97-AF65-F5344CB8AC3E}">
        <p14:creationId xmlns:p14="http://schemas.microsoft.com/office/powerpoint/2010/main" val="428671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3CFEE-97E0-2438-2B34-2000EED9C9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52ACDC-F4CF-9C5A-9587-585CFAE5237E}"/>
              </a:ext>
            </a:extLst>
          </p:cNvPr>
          <p:cNvSpPr>
            <a:spLocks noGrp="1"/>
          </p:cNvSpPr>
          <p:nvPr>
            <p:ph type="title"/>
          </p:nvPr>
        </p:nvSpPr>
        <p:spPr>
          <a:xfrm>
            <a:off x="1587710" y="825436"/>
            <a:ext cx="9937539" cy="2020194"/>
          </a:xfrm>
        </p:spPr>
        <p:txBody>
          <a:bodyPr>
            <a:normAutofit fontScale="90000"/>
          </a:bodyPr>
          <a:lstStyle/>
          <a:p>
            <a:r>
              <a:rPr lang="en-GB" dirty="0"/>
              <a:t>How many orders per product </a:t>
            </a:r>
            <a:br>
              <a:rPr lang="en-GB" dirty="0"/>
            </a:br>
            <a:r>
              <a:rPr lang="en-GB" dirty="0"/>
              <a:t>type in H1 2017 vs H2 2017? </a:t>
            </a:r>
            <a:br>
              <a:rPr lang="en-GB" dirty="0"/>
            </a:br>
            <a:r>
              <a:rPr lang="en-GB" dirty="0"/>
              <a:t>Show each product type in </a:t>
            </a:r>
            <a:br>
              <a:rPr lang="en-GB" dirty="0"/>
            </a:br>
            <a:r>
              <a:rPr lang="en-GB" dirty="0"/>
              <a:t>English.</a:t>
            </a:r>
            <a:endParaRPr lang="en-001" dirty="0"/>
          </a:p>
        </p:txBody>
      </p:sp>
      <p:pic>
        <p:nvPicPr>
          <p:cNvPr id="6" name="Picture 5">
            <a:extLst>
              <a:ext uri="{FF2B5EF4-FFF2-40B4-BE49-F238E27FC236}">
                <a16:creationId xmlns:a16="http://schemas.microsoft.com/office/drawing/2014/main" id="{06FA3B5A-B980-D49A-E368-818A2794A0D8}"/>
              </a:ext>
            </a:extLst>
          </p:cNvPr>
          <p:cNvPicPr>
            <a:picLocks noChangeAspect="1"/>
          </p:cNvPicPr>
          <p:nvPr/>
        </p:nvPicPr>
        <p:blipFill>
          <a:blip r:embed="rId2"/>
          <a:stretch>
            <a:fillRect/>
          </a:stretch>
        </p:blipFill>
        <p:spPr>
          <a:xfrm>
            <a:off x="1587710" y="2949190"/>
            <a:ext cx="8108740" cy="2648925"/>
          </a:xfrm>
          <a:prstGeom prst="rect">
            <a:avLst/>
          </a:prstGeom>
        </p:spPr>
      </p:pic>
      <p:pic>
        <p:nvPicPr>
          <p:cNvPr id="8" name="Picture 7">
            <a:extLst>
              <a:ext uri="{FF2B5EF4-FFF2-40B4-BE49-F238E27FC236}">
                <a16:creationId xmlns:a16="http://schemas.microsoft.com/office/drawing/2014/main" id="{B1E73EBD-0656-ABDC-459F-D7ED29ED7815}"/>
              </a:ext>
            </a:extLst>
          </p:cNvPr>
          <p:cNvPicPr>
            <a:picLocks noChangeAspect="1"/>
          </p:cNvPicPr>
          <p:nvPr/>
        </p:nvPicPr>
        <p:blipFill>
          <a:blip r:embed="rId3"/>
          <a:stretch>
            <a:fillRect/>
          </a:stretch>
        </p:blipFill>
        <p:spPr>
          <a:xfrm>
            <a:off x="8092607" y="1027950"/>
            <a:ext cx="3658111" cy="4686954"/>
          </a:xfrm>
          <a:prstGeom prst="rect">
            <a:avLst/>
          </a:prstGeom>
        </p:spPr>
      </p:pic>
    </p:spTree>
    <p:extLst>
      <p:ext uri="{BB962C8B-B14F-4D97-AF65-F5344CB8AC3E}">
        <p14:creationId xmlns:p14="http://schemas.microsoft.com/office/powerpoint/2010/main" val="4106597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C16F1-8F40-833A-76D7-C4132B0C09CC}"/>
              </a:ext>
            </a:extLst>
          </p:cNvPr>
          <p:cNvSpPr>
            <a:spLocks noGrp="1"/>
          </p:cNvSpPr>
          <p:nvPr>
            <p:ph type="title"/>
          </p:nvPr>
        </p:nvSpPr>
        <p:spPr/>
        <p:txBody>
          <a:bodyPr/>
          <a:lstStyle/>
          <a:p>
            <a:r>
              <a:rPr lang="en-US" dirty="0"/>
              <a:t>Brazilian E-Commerce Public Dataset</a:t>
            </a:r>
            <a:endParaRPr lang="en-001" dirty="0"/>
          </a:p>
        </p:txBody>
      </p:sp>
      <p:sp>
        <p:nvSpPr>
          <p:cNvPr id="4" name="Text Placeholder 3">
            <a:extLst>
              <a:ext uri="{FF2B5EF4-FFF2-40B4-BE49-F238E27FC236}">
                <a16:creationId xmlns:a16="http://schemas.microsoft.com/office/drawing/2014/main" id="{6781273A-D510-EAA2-6823-59D28EDAEBE0}"/>
              </a:ext>
            </a:extLst>
          </p:cNvPr>
          <p:cNvSpPr>
            <a:spLocks noGrp="1"/>
          </p:cNvSpPr>
          <p:nvPr>
            <p:ph type="body" sz="half" idx="2"/>
          </p:nvPr>
        </p:nvSpPr>
        <p:spPr/>
        <p:txBody>
          <a:bodyPr>
            <a:normAutofit/>
          </a:bodyPr>
          <a:lstStyle/>
          <a:p>
            <a:r>
              <a:rPr lang="en-GB" dirty="0"/>
              <a:t>The Brazilian E-Commerce Public Dataset, provided by </a:t>
            </a:r>
            <a:r>
              <a:rPr lang="en-GB" dirty="0" err="1">
                <a:hlinkClick r:id="rId2"/>
              </a:rPr>
              <a:t>Olist</a:t>
            </a:r>
            <a:r>
              <a:rPr lang="en-GB" dirty="0"/>
              <a:t>, offers a rich source of information on real-world e-commerce transactions in Brazil. </a:t>
            </a:r>
          </a:p>
          <a:p>
            <a:r>
              <a:rPr lang="en-GB" dirty="0"/>
              <a:t>This case study aims to leverage the dataset to gain actionable insights into </a:t>
            </a:r>
            <a:r>
              <a:rPr lang="en-GB" b="1" dirty="0"/>
              <a:t>customer </a:t>
            </a:r>
            <a:r>
              <a:rPr lang="en-GB" b="1" dirty="0" err="1"/>
              <a:t>behavior</a:t>
            </a:r>
            <a:r>
              <a:rPr lang="en-GB" b="1" dirty="0"/>
              <a:t>, sales performance, and logistical efficiency </a:t>
            </a:r>
            <a:r>
              <a:rPr lang="en-GB" dirty="0"/>
              <a:t>within the Brazilian online retail landscape. </a:t>
            </a:r>
          </a:p>
        </p:txBody>
      </p:sp>
      <p:pic>
        <p:nvPicPr>
          <p:cNvPr id="1028" name="Picture 4" descr="Brazilian E-Commerce Public Dataset by Olist | Kaggle">
            <a:extLst>
              <a:ext uri="{FF2B5EF4-FFF2-40B4-BE49-F238E27FC236}">
                <a16:creationId xmlns:a16="http://schemas.microsoft.com/office/drawing/2014/main" id="{831E6C0D-2D27-1695-5065-706D1D75C0B3}"/>
              </a:ext>
            </a:extLst>
          </p:cNvPr>
          <p:cNvPicPr>
            <a:picLocks noGrp="1" noChangeAspect="1" noChangeArrowheads="1"/>
          </p:cNvPicPr>
          <p:nvPr>
            <p:ph type="pic" idx="1"/>
          </p:nvPr>
        </p:nvPicPr>
        <p:blipFill>
          <a:blip r:embed="rId3">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403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19137-2C94-F9F3-D2DB-4574112979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0A63B5-F1BA-BC23-1CDB-C5F63797BDE0}"/>
              </a:ext>
            </a:extLst>
          </p:cNvPr>
          <p:cNvSpPr>
            <a:spLocks noGrp="1"/>
          </p:cNvSpPr>
          <p:nvPr>
            <p:ph type="title"/>
          </p:nvPr>
        </p:nvSpPr>
        <p:spPr>
          <a:xfrm>
            <a:off x="1266768" y="450850"/>
            <a:ext cx="4362239" cy="660339"/>
          </a:xfrm>
        </p:spPr>
        <p:txBody>
          <a:bodyPr>
            <a:noAutofit/>
          </a:bodyPr>
          <a:lstStyle/>
          <a:p>
            <a:r>
              <a:rPr lang="en-US" sz="4000" dirty="0"/>
              <a:t>Report approach</a:t>
            </a:r>
            <a:endParaRPr lang="en-001" sz="4000" dirty="0"/>
          </a:p>
        </p:txBody>
      </p:sp>
      <p:sp>
        <p:nvSpPr>
          <p:cNvPr id="4" name="Text Placeholder 3">
            <a:extLst>
              <a:ext uri="{FF2B5EF4-FFF2-40B4-BE49-F238E27FC236}">
                <a16:creationId xmlns:a16="http://schemas.microsoft.com/office/drawing/2014/main" id="{9A58D2F0-61AC-BBDE-5571-59351C96111E}"/>
              </a:ext>
            </a:extLst>
          </p:cNvPr>
          <p:cNvSpPr>
            <a:spLocks noGrp="1"/>
          </p:cNvSpPr>
          <p:nvPr>
            <p:ph type="body" sz="half" idx="2"/>
          </p:nvPr>
        </p:nvSpPr>
        <p:spPr>
          <a:xfrm>
            <a:off x="1587710" y="4591049"/>
            <a:ext cx="9797839" cy="1816101"/>
          </a:xfrm>
        </p:spPr>
        <p:txBody>
          <a:bodyPr>
            <a:normAutofit fontScale="77500" lnSpcReduction="20000"/>
          </a:bodyPr>
          <a:lstStyle/>
          <a:p>
            <a:pPr marL="285750" indent="-285750">
              <a:buFont typeface="Arial" panose="020B0604020202020204" pitchFamily="34" charset="0"/>
              <a:buChar char="•"/>
            </a:pPr>
            <a:r>
              <a:rPr lang="en-GB" dirty="0"/>
              <a:t>After storing the cleaned and structured data in SQL using Python scripts, Power BI connected to this database through CSV files to build robust data models, establishing relationships, guided with the given ERD and creating calculated measures relevant to business questions.</a:t>
            </a:r>
          </a:p>
          <a:p>
            <a:pPr marL="285750" indent="-285750">
              <a:buFont typeface="Arial" panose="020B0604020202020204" pitchFamily="34" charset="0"/>
              <a:buChar char="•"/>
            </a:pPr>
            <a:r>
              <a:rPr lang="en-GB" dirty="0"/>
              <a:t>Through Power BI's visualization capabilities, various charts and graphs were constructed to explore trends, patterns, and anomalies within the data, such as sales performance over time, customer segmentation, or review score performance.</a:t>
            </a:r>
          </a:p>
          <a:p>
            <a:pPr marL="285750" indent="-285750">
              <a:buFont typeface="Arial" panose="020B0604020202020204" pitchFamily="34" charset="0"/>
              <a:buChar char="•"/>
            </a:pPr>
            <a:r>
              <a:rPr lang="en-GB" dirty="0"/>
              <a:t>By interacting with these dynamic visualizations and </a:t>
            </a:r>
            <a:r>
              <a:rPr lang="en-GB" dirty="0" err="1"/>
              <a:t>analyzing</a:t>
            </a:r>
            <a:r>
              <a:rPr lang="en-GB" dirty="0"/>
              <a:t> key performance indicators presented in Power BI, actionable insights were identified, enabling data-driven decisions regarding inventory management, marketing strategies, or customer engagement initiatives.</a:t>
            </a:r>
            <a:endParaRPr lang="en-001" dirty="0"/>
          </a:p>
        </p:txBody>
      </p:sp>
      <p:grpSp>
        <p:nvGrpSpPr>
          <p:cNvPr id="5" name="Group 4">
            <a:extLst>
              <a:ext uri="{FF2B5EF4-FFF2-40B4-BE49-F238E27FC236}">
                <a16:creationId xmlns:a16="http://schemas.microsoft.com/office/drawing/2014/main" id="{9DC5DDCD-4D51-F32F-63C4-B1CAEC7975E0}"/>
              </a:ext>
            </a:extLst>
          </p:cNvPr>
          <p:cNvGrpSpPr/>
          <p:nvPr/>
        </p:nvGrpSpPr>
        <p:grpSpPr>
          <a:xfrm>
            <a:off x="1263650" y="1123858"/>
            <a:ext cx="10191930" cy="3397310"/>
            <a:chOff x="514170" y="1078218"/>
            <a:chExt cx="11163660" cy="3721220"/>
          </a:xfrm>
        </p:grpSpPr>
        <p:grpSp>
          <p:nvGrpSpPr>
            <p:cNvPr id="6" name="Group 5">
              <a:extLst>
                <a:ext uri="{FF2B5EF4-FFF2-40B4-BE49-F238E27FC236}">
                  <a16:creationId xmlns:a16="http://schemas.microsoft.com/office/drawing/2014/main" id="{4934D90D-B0E4-3EBB-292B-73CF2CFDD476}"/>
                </a:ext>
              </a:extLst>
            </p:cNvPr>
            <p:cNvGrpSpPr>
              <a:grpSpLocks noChangeAspect="1"/>
            </p:cNvGrpSpPr>
            <p:nvPr/>
          </p:nvGrpSpPr>
          <p:grpSpPr>
            <a:xfrm>
              <a:off x="514170" y="1078218"/>
              <a:ext cx="3721220" cy="3721220"/>
              <a:chOff x="4220817" y="1781298"/>
              <a:chExt cx="1828800" cy="1828800"/>
            </a:xfrm>
          </p:grpSpPr>
          <p:sp>
            <p:nvSpPr>
              <p:cNvPr id="19" name="Oval 18">
                <a:extLst>
                  <a:ext uri="{FF2B5EF4-FFF2-40B4-BE49-F238E27FC236}">
                    <a16:creationId xmlns:a16="http://schemas.microsoft.com/office/drawing/2014/main" id="{5F9E6687-F1B0-A0BD-D689-A51D429058E5}"/>
                  </a:ext>
                </a:extLst>
              </p:cNvPr>
              <p:cNvSpPr>
                <a:spLocks noChangeAspect="1"/>
              </p:cNvSpPr>
              <p:nvPr/>
            </p:nvSpPr>
            <p:spPr>
              <a:xfrm>
                <a:off x="4312257" y="1872738"/>
                <a:ext cx="1645920" cy="1645920"/>
              </a:xfrm>
              <a:prstGeom prst="ellipse">
                <a:avLst/>
              </a:prstGeom>
              <a:solidFill>
                <a:srgbClr val="64805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0" name="Arc 19">
                <a:extLst>
                  <a:ext uri="{FF2B5EF4-FFF2-40B4-BE49-F238E27FC236}">
                    <a16:creationId xmlns:a16="http://schemas.microsoft.com/office/drawing/2014/main" id="{5832C7E4-DA45-EEDB-8227-71130D6C55AA}"/>
                  </a:ext>
                </a:extLst>
              </p:cNvPr>
              <p:cNvSpPr>
                <a:spLocks noChangeAspect="1"/>
              </p:cNvSpPr>
              <p:nvPr/>
            </p:nvSpPr>
            <p:spPr>
              <a:xfrm>
                <a:off x="4220817" y="1781298"/>
                <a:ext cx="1828800" cy="1828800"/>
              </a:xfrm>
              <a:prstGeom prst="arc">
                <a:avLst>
                  <a:gd name="adj1" fmla="val 10799977"/>
                  <a:gd name="adj2" fmla="val 18773"/>
                </a:avLst>
              </a:prstGeom>
              <a:ln w="19050">
                <a:solidFill>
                  <a:srgbClr val="83A465"/>
                </a:solidFill>
                <a:prstDash val="sysDot"/>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7" name="Group 6">
              <a:extLst>
                <a:ext uri="{FF2B5EF4-FFF2-40B4-BE49-F238E27FC236}">
                  <a16:creationId xmlns:a16="http://schemas.microsoft.com/office/drawing/2014/main" id="{AD318C09-153A-6E47-8592-C45306280A4C}"/>
                </a:ext>
              </a:extLst>
            </p:cNvPr>
            <p:cNvGrpSpPr>
              <a:grpSpLocks noChangeAspect="1"/>
            </p:cNvGrpSpPr>
            <p:nvPr/>
          </p:nvGrpSpPr>
          <p:grpSpPr>
            <a:xfrm rot="10800000">
              <a:off x="4235390" y="1078218"/>
              <a:ext cx="3721220" cy="3721220"/>
              <a:chOff x="4220817" y="1708134"/>
              <a:chExt cx="1828800" cy="1828800"/>
            </a:xfrm>
          </p:grpSpPr>
          <p:sp>
            <p:nvSpPr>
              <p:cNvPr id="17" name="Oval 16">
                <a:extLst>
                  <a:ext uri="{FF2B5EF4-FFF2-40B4-BE49-F238E27FC236}">
                    <a16:creationId xmlns:a16="http://schemas.microsoft.com/office/drawing/2014/main" id="{5C7B2A99-D54A-0736-35EC-38DDD7BA01BC}"/>
                  </a:ext>
                </a:extLst>
              </p:cNvPr>
              <p:cNvSpPr>
                <a:spLocks noChangeAspect="1"/>
              </p:cNvSpPr>
              <p:nvPr/>
            </p:nvSpPr>
            <p:spPr>
              <a:xfrm>
                <a:off x="4312257" y="1799574"/>
                <a:ext cx="1645920" cy="1645920"/>
              </a:xfrm>
              <a:prstGeom prst="ellipse">
                <a:avLst/>
              </a:prstGeom>
              <a:solidFill>
                <a:srgbClr val="64805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8" name="Arc 17">
                <a:extLst>
                  <a:ext uri="{FF2B5EF4-FFF2-40B4-BE49-F238E27FC236}">
                    <a16:creationId xmlns:a16="http://schemas.microsoft.com/office/drawing/2014/main" id="{2603457F-2CE5-8163-43C7-490201C8F62D}"/>
                  </a:ext>
                </a:extLst>
              </p:cNvPr>
              <p:cNvSpPr>
                <a:spLocks noChangeAspect="1"/>
              </p:cNvSpPr>
              <p:nvPr/>
            </p:nvSpPr>
            <p:spPr>
              <a:xfrm>
                <a:off x="4220817" y="1708134"/>
                <a:ext cx="1828800" cy="1828800"/>
              </a:xfrm>
              <a:prstGeom prst="arc">
                <a:avLst>
                  <a:gd name="adj1" fmla="val 10799977"/>
                  <a:gd name="adj2" fmla="val 18773"/>
                </a:avLst>
              </a:prstGeom>
              <a:ln w="19050">
                <a:solidFill>
                  <a:srgbClr val="83A465"/>
                </a:solidFill>
                <a:prstDash val="sysDot"/>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grpSp>
          <p:nvGrpSpPr>
            <p:cNvPr id="8" name="Group 7">
              <a:extLst>
                <a:ext uri="{FF2B5EF4-FFF2-40B4-BE49-F238E27FC236}">
                  <a16:creationId xmlns:a16="http://schemas.microsoft.com/office/drawing/2014/main" id="{2C2C572E-EB0A-1527-AA3B-6BEB8BC52283}"/>
                </a:ext>
              </a:extLst>
            </p:cNvPr>
            <p:cNvGrpSpPr>
              <a:grpSpLocks noChangeAspect="1"/>
            </p:cNvGrpSpPr>
            <p:nvPr/>
          </p:nvGrpSpPr>
          <p:grpSpPr>
            <a:xfrm>
              <a:off x="7956610" y="1078218"/>
              <a:ext cx="3721220" cy="3721220"/>
              <a:chOff x="4220817" y="1781298"/>
              <a:chExt cx="1828800" cy="1828800"/>
            </a:xfrm>
          </p:grpSpPr>
          <p:sp>
            <p:nvSpPr>
              <p:cNvPr id="15" name="Oval 14">
                <a:extLst>
                  <a:ext uri="{FF2B5EF4-FFF2-40B4-BE49-F238E27FC236}">
                    <a16:creationId xmlns:a16="http://schemas.microsoft.com/office/drawing/2014/main" id="{2A76D8C8-6592-153F-4F47-BDC771E37710}"/>
                  </a:ext>
                </a:extLst>
              </p:cNvPr>
              <p:cNvSpPr>
                <a:spLocks noChangeAspect="1"/>
              </p:cNvSpPr>
              <p:nvPr/>
            </p:nvSpPr>
            <p:spPr>
              <a:xfrm>
                <a:off x="4312257" y="1872738"/>
                <a:ext cx="1645920" cy="1645920"/>
              </a:xfrm>
              <a:prstGeom prst="ellipse">
                <a:avLst/>
              </a:prstGeom>
              <a:solidFill>
                <a:srgbClr val="64805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6" name="Arc 15">
                <a:extLst>
                  <a:ext uri="{FF2B5EF4-FFF2-40B4-BE49-F238E27FC236}">
                    <a16:creationId xmlns:a16="http://schemas.microsoft.com/office/drawing/2014/main" id="{6941DA61-B070-285B-A2EF-2D5991D00BC0}"/>
                  </a:ext>
                </a:extLst>
              </p:cNvPr>
              <p:cNvSpPr>
                <a:spLocks noChangeAspect="1"/>
              </p:cNvSpPr>
              <p:nvPr/>
            </p:nvSpPr>
            <p:spPr>
              <a:xfrm>
                <a:off x="4220817" y="1781298"/>
                <a:ext cx="1828800" cy="1828800"/>
              </a:xfrm>
              <a:prstGeom prst="arc">
                <a:avLst>
                  <a:gd name="adj1" fmla="val 10799977"/>
                  <a:gd name="adj2" fmla="val 18773"/>
                </a:avLst>
              </a:prstGeom>
              <a:ln w="19050">
                <a:solidFill>
                  <a:srgbClr val="83A465"/>
                </a:solidFill>
                <a:prstDash val="sysDot"/>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grpSp>
        <p:sp>
          <p:nvSpPr>
            <p:cNvPr id="9" name="Google Shape;142;p5">
              <a:extLst>
                <a:ext uri="{FF2B5EF4-FFF2-40B4-BE49-F238E27FC236}">
                  <a16:creationId xmlns:a16="http://schemas.microsoft.com/office/drawing/2014/main" id="{1D0E18D3-8B17-0F6C-BDE0-0B10A42424A6}"/>
                </a:ext>
              </a:extLst>
            </p:cNvPr>
            <p:cNvSpPr/>
            <p:nvPr/>
          </p:nvSpPr>
          <p:spPr>
            <a:xfrm>
              <a:off x="5045655" y="1403969"/>
              <a:ext cx="2100692"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accent1"/>
                </a:buClr>
                <a:buSzPts val="2800"/>
                <a:buFont typeface="Arial"/>
                <a:buNone/>
              </a:pPr>
              <a:r>
                <a:rPr lang="en-US" sz="2800" b="1" i="0" u="none" strike="noStrike" cap="none" dirty="0">
                  <a:latin typeface="Franklin Gothic Medium" panose="020B0603020102020204" pitchFamily="34" charset="0"/>
                  <a:ea typeface="Libre Franklin Thin"/>
                  <a:cs typeface="Libre Franklin Thin"/>
                  <a:sym typeface="Libre Franklin Thin"/>
                </a:rPr>
                <a:t>Data</a:t>
              </a:r>
            </a:p>
            <a:p>
              <a:pPr marL="0" marR="0" lvl="0" indent="0" algn="ctr" rtl="0">
                <a:lnSpc>
                  <a:spcPct val="100000"/>
                </a:lnSpc>
                <a:spcBef>
                  <a:spcPts val="0"/>
                </a:spcBef>
                <a:spcAft>
                  <a:spcPts val="0"/>
                </a:spcAft>
                <a:buClr>
                  <a:schemeClr val="accent1"/>
                </a:buClr>
                <a:buSzPts val="2800"/>
                <a:buFont typeface="Arial"/>
                <a:buNone/>
              </a:pPr>
              <a:r>
                <a:rPr lang="en-US" sz="2800" b="1" i="0" u="none" strike="noStrike" cap="none" dirty="0">
                  <a:latin typeface="Franklin Gothic Medium" panose="020B0603020102020204" pitchFamily="34" charset="0"/>
                  <a:ea typeface="Libre Franklin Thin"/>
                  <a:cs typeface="Libre Franklin Thin"/>
                  <a:sym typeface="Libre Franklin Thin"/>
                </a:rPr>
                <a:t>Processing</a:t>
              </a:r>
              <a:endParaRPr sz="2000" b="1" i="0" u="none" strike="noStrike" cap="none" dirty="0">
                <a:latin typeface="Franklin Gothic Medium" panose="020B0603020102020204" pitchFamily="34" charset="0"/>
                <a:ea typeface="Libre Franklin Thin"/>
                <a:cs typeface="Libre Franklin Thin"/>
                <a:sym typeface="Libre Franklin Thin"/>
              </a:endParaRPr>
            </a:p>
          </p:txBody>
        </p:sp>
        <p:sp>
          <p:nvSpPr>
            <p:cNvPr id="10" name="Google Shape;142;p5">
              <a:extLst>
                <a:ext uri="{FF2B5EF4-FFF2-40B4-BE49-F238E27FC236}">
                  <a16:creationId xmlns:a16="http://schemas.microsoft.com/office/drawing/2014/main" id="{2556C18F-7F10-078F-2B85-0E3C54ABF03A}"/>
                </a:ext>
              </a:extLst>
            </p:cNvPr>
            <p:cNvSpPr/>
            <p:nvPr/>
          </p:nvSpPr>
          <p:spPr>
            <a:xfrm>
              <a:off x="8766875" y="1403969"/>
              <a:ext cx="2100692"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accent1"/>
                </a:buClr>
                <a:buSzPts val="2800"/>
                <a:buFont typeface="Arial"/>
                <a:buNone/>
              </a:pPr>
              <a:r>
                <a:rPr lang="en-US" sz="2800" b="1" i="0" u="none" strike="noStrike" cap="none" dirty="0">
                  <a:latin typeface="Franklin Gothic Medium" panose="020B0603020102020204" pitchFamily="34" charset="0"/>
                  <a:ea typeface="Libre Franklin Thin"/>
                  <a:cs typeface="Libre Franklin Thin"/>
                  <a:sym typeface="Libre Franklin Thin"/>
                </a:rPr>
                <a:t>Data</a:t>
              </a:r>
            </a:p>
            <a:p>
              <a:pPr marL="0" marR="0" lvl="0" indent="0" algn="ctr" rtl="0">
                <a:lnSpc>
                  <a:spcPct val="100000"/>
                </a:lnSpc>
                <a:spcBef>
                  <a:spcPts val="0"/>
                </a:spcBef>
                <a:spcAft>
                  <a:spcPts val="0"/>
                </a:spcAft>
                <a:buClr>
                  <a:schemeClr val="accent1"/>
                </a:buClr>
                <a:buSzPts val="2800"/>
                <a:buFont typeface="Arial"/>
                <a:buNone/>
              </a:pPr>
              <a:r>
                <a:rPr lang="en-US" sz="2800" b="1" i="0" u="none" strike="noStrike" cap="none" dirty="0">
                  <a:latin typeface="Franklin Gothic Medium" panose="020B0603020102020204" pitchFamily="34" charset="0"/>
                  <a:ea typeface="Libre Franklin Thin"/>
                  <a:cs typeface="Libre Franklin Thin"/>
                  <a:sym typeface="Libre Franklin Thin"/>
                </a:rPr>
                <a:t>Analysis</a:t>
              </a:r>
              <a:endParaRPr sz="2000" b="1" i="0" u="none" strike="noStrike" cap="none" dirty="0">
                <a:latin typeface="Franklin Gothic Medium" panose="020B0603020102020204" pitchFamily="34" charset="0"/>
                <a:ea typeface="Libre Franklin Thin"/>
                <a:cs typeface="Libre Franklin Thin"/>
                <a:sym typeface="Libre Franklin Thin"/>
              </a:endParaRPr>
            </a:p>
          </p:txBody>
        </p:sp>
        <p:sp>
          <p:nvSpPr>
            <p:cNvPr id="11" name="Google Shape;142;p5">
              <a:extLst>
                <a:ext uri="{FF2B5EF4-FFF2-40B4-BE49-F238E27FC236}">
                  <a16:creationId xmlns:a16="http://schemas.microsoft.com/office/drawing/2014/main" id="{72745912-4F36-3067-4108-C75E191D4F8A}"/>
                </a:ext>
              </a:extLst>
            </p:cNvPr>
            <p:cNvSpPr/>
            <p:nvPr/>
          </p:nvSpPr>
          <p:spPr>
            <a:xfrm>
              <a:off x="1324434" y="1403969"/>
              <a:ext cx="2100692"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accent1"/>
                </a:buClr>
                <a:buSzPts val="2800"/>
                <a:buFont typeface="Arial"/>
                <a:buNone/>
              </a:pPr>
              <a:r>
                <a:rPr lang="en-US" sz="2800" b="1" i="0" u="none" strike="noStrike" cap="none" dirty="0">
                  <a:latin typeface="Franklin Gothic Medium" panose="020B0603020102020204" pitchFamily="34" charset="0"/>
                  <a:ea typeface="Libre Franklin Thin"/>
                  <a:cs typeface="Libre Franklin Thin"/>
                  <a:sym typeface="Libre Franklin Thin"/>
                </a:rPr>
                <a:t>Data</a:t>
              </a:r>
            </a:p>
            <a:p>
              <a:pPr marL="0" marR="0" lvl="0" indent="0" algn="ctr" rtl="0">
                <a:lnSpc>
                  <a:spcPct val="100000"/>
                </a:lnSpc>
                <a:spcBef>
                  <a:spcPts val="0"/>
                </a:spcBef>
                <a:spcAft>
                  <a:spcPts val="0"/>
                </a:spcAft>
                <a:buClr>
                  <a:schemeClr val="accent1"/>
                </a:buClr>
                <a:buSzPts val="2800"/>
                <a:buFont typeface="Arial"/>
                <a:buNone/>
              </a:pPr>
              <a:r>
                <a:rPr lang="en-US" sz="2800" b="1" i="0" u="none" strike="noStrike" cap="none" dirty="0">
                  <a:latin typeface="Franklin Gothic Medium" panose="020B0603020102020204" pitchFamily="34" charset="0"/>
                  <a:ea typeface="Libre Franklin Thin"/>
                  <a:cs typeface="Libre Franklin Thin"/>
                  <a:sym typeface="Libre Franklin Thin"/>
                </a:rPr>
                <a:t>Acquisition</a:t>
              </a:r>
              <a:endParaRPr sz="2000" b="1" i="0" u="none" strike="noStrike" cap="none" dirty="0">
                <a:latin typeface="Franklin Gothic Medium" panose="020B0603020102020204" pitchFamily="34" charset="0"/>
                <a:ea typeface="Libre Franklin Thin"/>
                <a:cs typeface="Libre Franklin Thin"/>
                <a:sym typeface="Libre Franklin Thin"/>
              </a:endParaRPr>
            </a:p>
          </p:txBody>
        </p:sp>
        <p:pic>
          <p:nvPicPr>
            <p:cNvPr id="12" name="Picture 11">
              <a:extLst>
                <a:ext uri="{FF2B5EF4-FFF2-40B4-BE49-F238E27FC236}">
                  <a16:creationId xmlns:a16="http://schemas.microsoft.com/office/drawing/2014/main" id="{7CA59FDC-1C18-BEA3-06BF-023508401BAB}"/>
                </a:ext>
              </a:extLst>
            </p:cNvPr>
            <p:cNvPicPr>
              <a:picLocks noChangeAspect="1"/>
            </p:cNvPicPr>
            <p:nvPr/>
          </p:nvPicPr>
          <p:blipFill rotWithShape="1">
            <a:blip r:embed="rId2">
              <a:clrChange>
                <a:clrFrom>
                  <a:srgbClr val="0267EC"/>
                </a:clrFrom>
                <a:clrTo>
                  <a:srgbClr val="0267EC">
                    <a:alpha val="0"/>
                  </a:srgbClr>
                </a:clrTo>
              </a:clrChange>
              <a:duotone>
                <a:prstClr val="black"/>
                <a:srgbClr val="184637">
                  <a:tint val="45000"/>
                  <a:satMod val="400000"/>
                </a:srgbClr>
              </a:duotone>
            </a:blip>
            <a:srcRect l="157" t="119" r="157" b="246"/>
            <a:stretch/>
          </p:blipFill>
          <p:spPr>
            <a:xfrm>
              <a:off x="5037324" y="2416713"/>
              <a:ext cx="2117352" cy="1814873"/>
            </a:xfrm>
            <a:prstGeom prst="rect">
              <a:avLst/>
            </a:prstGeom>
          </p:spPr>
        </p:pic>
        <p:pic>
          <p:nvPicPr>
            <p:cNvPr id="13" name="Picture 12">
              <a:extLst>
                <a:ext uri="{FF2B5EF4-FFF2-40B4-BE49-F238E27FC236}">
                  <a16:creationId xmlns:a16="http://schemas.microsoft.com/office/drawing/2014/main" id="{B6F3F8F8-2BBB-5C86-E906-6D4FA8886413}"/>
                </a:ext>
              </a:extLst>
            </p:cNvPr>
            <p:cNvPicPr>
              <a:picLocks noChangeAspect="1"/>
            </p:cNvPicPr>
            <p:nvPr/>
          </p:nvPicPr>
          <p:blipFill rotWithShape="1">
            <a:blip r:embed="rId3">
              <a:clrChange>
                <a:clrFrom>
                  <a:srgbClr val="0267EC"/>
                </a:clrFrom>
                <a:clrTo>
                  <a:srgbClr val="0267EC">
                    <a:alpha val="0"/>
                  </a:srgbClr>
                </a:clrTo>
              </a:clrChange>
              <a:duotone>
                <a:prstClr val="black"/>
                <a:srgbClr val="184637">
                  <a:tint val="45000"/>
                  <a:satMod val="400000"/>
                </a:srgbClr>
              </a:duotone>
            </a:blip>
            <a:srcRect l="107" t="105" r="222" b="114"/>
            <a:stretch/>
          </p:blipFill>
          <p:spPr>
            <a:xfrm>
              <a:off x="8977502" y="2416713"/>
              <a:ext cx="1678544" cy="1820920"/>
            </a:xfrm>
            <a:prstGeom prst="rect">
              <a:avLst/>
            </a:prstGeom>
          </p:spPr>
        </p:pic>
        <p:pic>
          <p:nvPicPr>
            <p:cNvPr id="14" name="Picture 13">
              <a:extLst>
                <a:ext uri="{FF2B5EF4-FFF2-40B4-BE49-F238E27FC236}">
                  <a16:creationId xmlns:a16="http://schemas.microsoft.com/office/drawing/2014/main" id="{9CCF82B0-B67B-9B7D-D624-69BC15F175BC}"/>
                </a:ext>
              </a:extLst>
            </p:cNvPr>
            <p:cNvPicPr>
              <a:picLocks noChangeAspect="1"/>
            </p:cNvPicPr>
            <p:nvPr/>
          </p:nvPicPr>
          <p:blipFill rotWithShape="1">
            <a:blip r:embed="rId4">
              <a:clrChange>
                <a:clrFrom>
                  <a:srgbClr val="0267EC"/>
                </a:clrFrom>
                <a:clrTo>
                  <a:srgbClr val="0267EC">
                    <a:alpha val="0"/>
                  </a:srgbClr>
                </a:clrTo>
              </a:clrChange>
              <a:duotone>
                <a:prstClr val="black"/>
                <a:srgbClr val="184637">
                  <a:tint val="45000"/>
                  <a:satMod val="400000"/>
                </a:srgbClr>
              </a:duotone>
            </a:blip>
            <a:srcRect l="224" t="53" r="123" b="97"/>
            <a:stretch/>
          </p:blipFill>
          <p:spPr>
            <a:xfrm>
              <a:off x="1331793" y="2416713"/>
              <a:ext cx="2093333" cy="1733279"/>
            </a:xfrm>
            <a:prstGeom prst="rect">
              <a:avLst/>
            </a:prstGeom>
          </p:spPr>
        </p:pic>
      </p:grpSp>
    </p:spTree>
    <p:extLst>
      <p:ext uri="{BB962C8B-B14F-4D97-AF65-F5344CB8AC3E}">
        <p14:creationId xmlns:p14="http://schemas.microsoft.com/office/powerpoint/2010/main" val="78011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721CB3-9226-69E3-4F3D-9ECA90A7E6E3}"/>
              </a:ext>
            </a:extLst>
          </p:cNvPr>
          <p:cNvSpPr>
            <a:spLocks noGrp="1"/>
          </p:cNvSpPr>
          <p:nvPr>
            <p:ph type="title"/>
          </p:nvPr>
        </p:nvSpPr>
        <p:spPr/>
        <p:txBody>
          <a:bodyPr/>
          <a:lstStyle/>
          <a:p>
            <a:r>
              <a:rPr lang="en-US" dirty="0"/>
              <a:t>General Assumptions:</a:t>
            </a:r>
            <a:br>
              <a:rPr lang="en-US" dirty="0"/>
            </a:br>
            <a:endParaRPr lang="en-001" dirty="0"/>
          </a:p>
        </p:txBody>
      </p:sp>
      <p:sp>
        <p:nvSpPr>
          <p:cNvPr id="5" name="Text Placeholder 4">
            <a:extLst>
              <a:ext uri="{FF2B5EF4-FFF2-40B4-BE49-F238E27FC236}">
                <a16:creationId xmlns:a16="http://schemas.microsoft.com/office/drawing/2014/main" id="{E3303151-D4F5-E051-9F21-42DE55832B04}"/>
              </a:ext>
            </a:extLst>
          </p:cNvPr>
          <p:cNvSpPr>
            <a:spLocks noGrp="1"/>
          </p:cNvSpPr>
          <p:nvPr>
            <p:ph type="body" idx="1"/>
          </p:nvPr>
        </p:nvSpPr>
        <p:spPr>
          <a:xfrm>
            <a:off x="3221150" y="3591339"/>
            <a:ext cx="7891760" cy="2491685"/>
          </a:xfrm>
        </p:spPr>
        <p:txBody>
          <a:bodyPr>
            <a:normAutofit fontScale="62500" lnSpcReduction="20000"/>
          </a:bodyPr>
          <a:lstStyle/>
          <a:p>
            <a:pPr marL="457200" indent="-457200">
              <a:buFont typeface="+mj-lt"/>
              <a:buAutoNum type="arabicPeriod"/>
            </a:pPr>
            <a:r>
              <a:rPr lang="en-GB" dirty="0"/>
              <a:t>To this analysis, orders whose status is "not available" or "cancelled" are excluded, unless explicitly mentioned to the contrary.</a:t>
            </a:r>
          </a:p>
          <a:p>
            <a:pPr marL="457200" indent="-457200">
              <a:buFont typeface="+mj-lt"/>
              <a:buAutoNum type="arabicPeriod"/>
            </a:pPr>
            <a:r>
              <a:rPr lang="en-GB" dirty="0"/>
              <a:t>Since the payments or other monetary-related metrics recorded in the dataset contained no indication of the currency used, I assumed it was in Brazilian Real, as </a:t>
            </a:r>
            <a:r>
              <a:rPr lang="en-GB" dirty="0" err="1"/>
              <a:t>Olist</a:t>
            </a:r>
            <a:r>
              <a:rPr lang="en-GB" dirty="0"/>
              <a:t> was specified as a Brazilian e-commerce platform.</a:t>
            </a:r>
          </a:p>
          <a:p>
            <a:pPr marL="457200" indent="-457200">
              <a:buFont typeface="+mj-lt"/>
              <a:buAutoNum type="arabicPeriod"/>
            </a:pPr>
            <a:r>
              <a:rPr lang="en-GB" dirty="0"/>
              <a:t>To compare revenue or sales month-over-month or year-over-year, this report will use the "</a:t>
            </a:r>
            <a:r>
              <a:rPr lang="en-GB" dirty="0" err="1"/>
              <a:t>order_approved_at</a:t>
            </a:r>
            <a:r>
              <a:rPr lang="en-GB" dirty="0"/>
              <a:t>" dates to reflect finalized transactions. This timestamp can account for any delays in processing or cancellations and might give a more accurate picture of when the sale was confirmed.</a:t>
            </a:r>
            <a:endParaRPr lang="en-001" dirty="0"/>
          </a:p>
        </p:txBody>
      </p:sp>
    </p:spTree>
    <p:extLst>
      <p:ext uri="{BB962C8B-B14F-4D97-AF65-F5344CB8AC3E}">
        <p14:creationId xmlns:p14="http://schemas.microsoft.com/office/powerpoint/2010/main" val="1906583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81EA23-528D-81B3-6BDD-785746F7565D}"/>
              </a:ext>
            </a:extLst>
          </p:cNvPr>
          <p:cNvSpPr txBox="1">
            <a:spLocks/>
          </p:cNvSpPr>
          <p:nvPr/>
        </p:nvSpPr>
        <p:spPr>
          <a:xfrm>
            <a:off x="1587710" y="2715962"/>
            <a:ext cx="7308639" cy="840038"/>
          </a:xfrm>
          <a:prstGeom prst="rect">
            <a:avLst/>
          </a:prstGeom>
        </p:spPr>
        <p:txBody>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r>
              <a:rPr lang="en-US" dirty="0"/>
              <a:t>Exploratory data analysis</a:t>
            </a:r>
          </a:p>
        </p:txBody>
      </p:sp>
      <p:sp>
        <p:nvSpPr>
          <p:cNvPr id="6" name="Title 1">
            <a:extLst>
              <a:ext uri="{FF2B5EF4-FFF2-40B4-BE49-F238E27FC236}">
                <a16:creationId xmlns:a16="http://schemas.microsoft.com/office/drawing/2014/main" id="{EB3808BB-22D9-8061-FF5E-82DDA2FB3010}"/>
              </a:ext>
            </a:extLst>
          </p:cNvPr>
          <p:cNvSpPr txBox="1">
            <a:spLocks/>
          </p:cNvSpPr>
          <p:nvPr/>
        </p:nvSpPr>
        <p:spPr>
          <a:xfrm>
            <a:off x="1587710" y="3429000"/>
            <a:ext cx="7308639" cy="395538"/>
          </a:xfrm>
          <a:prstGeom prst="rect">
            <a:avLst/>
          </a:prstGeom>
        </p:spPr>
        <p:txBody>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r>
              <a:rPr lang="en-US" sz="1800" i="1" dirty="0"/>
              <a:t>How did the e-commerce in Brazil performed? </a:t>
            </a:r>
          </a:p>
        </p:txBody>
      </p:sp>
    </p:spTree>
    <p:extLst>
      <p:ext uri="{BB962C8B-B14F-4D97-AF65-F5344CB8AC3E}">
        <p14:creationId xmlns:p14="http://schemas.microsoft.com/office/powerpoint/2010/main" val="1318071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456A9-0449-9237-813D-5648F06B018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B4947A1-89E7-8421-EEB8-97C651F57753}"/>
              </a:ext>
            </a:extLst>
          </p:cNvPr>
          <p:cNvSpPr>
            <a:spLocks noGrp="1"/>
          </p:cNvSpPr>
          <p:nvPr>
            <p:ph type="title"/>
          </p:nvPr>
        </p:nvSpPr>
        <p:spPr/>
        <p:txBody>
          <a:bodyPr/>
          <a:lstStyle/>
          <a:p>
            <a:r>
              <a:rPr lang="en-US" dirty="0"/>
              <a:t>Customer location globally</a:t>
            </a:r>
            <a:endParaRPr lang="en-001" dirty="0"/>
          </a:p>
        </p:txBody>
      </p:sp>
      <p:sp>
        <p:nvSpPr>
          <p:cNvPr id="14" name="Content Placeholder 11">
            <a:extLst>
              <a:ext uri="{FF2B5EF4-FFF2-40B4-BE49-F238E27FC236}">
                <a16:creationId xmlns:a16="http://schemas.microsoft.com/office/drawing/2014/main" id="{086C0D3A-0437-BB97-6E72-F1E6CF695D67}"/>
              </a:ext>
            </a:extLst>
          </p:cNvPr>
          <p:cNvSpPr txBox="1">
            <a:spLocks/>
          </p:cNvSpPr>
          <p:nvPr/>
        </p:nvSpPr>
        <p:spPr>
          <a:xfrm>
            <a:off x="1587709" y="1638300"/>
            <a:ext cx="4425437" cy="225170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001" dirty="0"/>
          </a:p>
        </p:txBody>
      </p:sp>
      <p:sp>
        <p:nvSpPr>
          <p:cNvPr id="15" name="Content Placeholder 11">
            <a:extLst>
              <a:ext uri="{FF2B5EF4-FFF2-40B4-BE49-F238E27FC236}">
                <a16:creationId xmlns:a16="http://schemas.microsoft.com/office/drawing/2014/main" id="{E0696CF5-78F5-85F1-7345-4CA322527B53}"/>
              </a:ext>
            </a:extLst>
          </p:cNvPr>
          <p:cNvSpPr txBox="1">
            <a:spLocks/>
          </p:cNvSpPr>
          <p:nvPr/>
        </p:nvSpPr>
        <p:spPr>
          <a:xfrm>
            <a:off x="1587709" y="2005780"/>
            <a:ext cx="3511341" cy="439685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Globally, it is not surprising that most customers involved in Brazilian commerce are in Brazil.</a:t>
            </a:r>
          </a:p>
        </p:txBody>
      </p:sp>
      <p:pic>
        <p:nvPicPr>
          <p:cNvPr id="10" name="Picture 9">
            <a:extLst>
              <a:ext uri="{FF2B5EF4-FFF2-40B4-BE49-F238E27FC236}">
                <a16:creationId xmlns:a16="http://schemas.microsoft.com/office/drawing/2014/main" id="{162685F4-18ED-40CF-2DB6-36253825F1F2}"/>
              </a:ext>
            </a:extLst>
          </p:cNvPr>
          <p:cNvPicPr>
            <a:picLocks noChangeAspect="1"/>
          </p:cNvPicPr>
          <p:nvPr/>
        </p:nvPicPr>
        <p:blipFill>
          <a:blip r:embed="rId2"/>
          <a:srcRect t="2590"/>
          <a:stretch/>
        </p:blipFill>
        <p:spPr>
          <a:xfrm>
            <a:off x="6178856" y="1743678"/>
            <a:ext cx="5403850" cy="2948377"/>
          </a:xfrm>
          <a:prstGeom prst="rect">
            <a:avLst/>
          </a:prstGeom>
        </p:spPr>
      </p:pic>
    </p:spTree>
    <p:extLst>
      <p:ext uri="{BB962C8B-B14F-4D97-AF65-F5344CB8AC3E}">
        <p14:creationId xmlns:p14="http://schemas.microsoft.com/office/powerpoint/2010/main" val="2249598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A67FA-8D42-D512-4718-71B37ED6F107}"/>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BE8A13B-EFAB-9C69-ACC6-D7431464BCC3}"/>
              </a:ext>
            </a:extLst>
          </p:cNvPr>
          <p:cNvSpPr>
            <a:spLocks noGrp="1"/>
          </p:cNvSpPr>
          <p:nvPr>
            <p:ph type="title"/>
          </p:nvPr>
        </p:nvSpPr>
        <p:spPr/>
        <p:txBody>
          <a:bodyPr/>
          <a:lstStyle/>
          <a:p>
            <a:r>
              <a:rPr lang="en-US" dirty="0"/>
              <a:t>Customer location analysis in Brazil</a:t>
            </a:r>
            <a:endParaRPr lang="en-001" dirty="0"/>
          </a:p>
        </p:txBody>
      </p:sp>
      <p:sp>
        <p:nvSpPr>
          <p:cNvPr id="14" name="Content Placeholder 11">
            <a:extLst>
              <a:ext uri="{FF2B5EF4-FFF2-40B4-BE49-F238E27FC236}">
                <a16:creationId xmlns:a16="http://schemas.microsoft.com/office/drawing/2014/main" id="{0C774D7D-052D-DC93-3CFC-81D1431A20D2}"/>
              </a:ext>
            </a:extLst>
          </p:cNvPr>
          <p:cNvSpPr txBox="1">
            <a:spLocks/>
          </p:cNvSpPr>
          <p:nvPr/>
        </p:nvSpPr>
        <p:spPr>
          <a:xfrm>
            <a:off x="1587709" y="1638300"/>
            <a:ext cx="4425437" cy="225170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001" dirty="0"/>
          </a:p>
        </p:txBody>
      </p:sp>
      <p:sp>
        <p:nvSpPr>
          <p:cNvPr id="15" name="Content Placeholder 11">
            <a:extLst>
              <a:ext uri="{FF2B5EF4-FFF2-40B4-BE49-F238E27FC236}">
                <a16:creationId xmlns:a16="http://schemas.microsoft.com/office/drawing/2014/main" id="{60D95D66-9EF1-1959-981B-E65E085B9989}"/>
              </a:ext>
            </a:extLst>
          </p:cNvPr>
          <p:cNvSpPr txBox="1">
            <a:spLocks/>
          </p:cNvSpPr>
          <p:nvPr/>
        </p:nvSpPr>
        <p:spPr>
          <a:xfrm>
            <a:off x="1587709" y="2005780"/>
            <a:ext cx="3511341" cy="412069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Deeper analysis of customer locations in Brazil highlighted Sao Paulo (SP) state as having the most customers, with </a:t>
            </a:r>
            <a:r>
              <a:rPr lang="en-GB" dirty="0" err="1"/>
              <a:t>neighboring</a:t>
            </a:r>
            <a:r>
              <a:rPr lang="en-GB" dirty="0"/>
              <a:t> Rio de Janeiro (RJ) and Minas Gerais (MG) also showing significant numbers, possibly due to SP’s regional influence.</a:t>
            </a:r>
          </a:p>
          <a:p>
            <a:pPr marL="0" indent="0">
              <a:buNone/>
            </a:pPr>
            <a:r>
              <a:rPr lang="en-GB" dirty="0"/>
              <a:t>One assumption for this customer concentration is the potential proximity of sellers within these states, although other factors may also play a role.</a:t>
            </a:r>
            <a:endParaRPr lang="en-001" dirty="0"/>
          </a:p>
        </p:txBody>
      </p:sp>
      <p:pic>
        <p:nvPicPr>
          <p:cNvPr id="3" name="Picture 2">
            <a:extLst>
              <a:ext uri="{FF2B5EF4-FFF2-40B4-BE49-F238E27FC236}">
                <a16:creationId xmlns:a16="http://schemas.microsoft.com/office/drawing/2014/main" id="{5826EEC2-44D6-F9E7-EB3D-D1CDCC003DD2}"/>
              </a:ext>
            </a:extLst>
          </p:cNvPr>
          <p:cNvPicPr>
            <a:picLocks noChangeAspect="1"/>
          </p:cNvPicPr>
          <p:nvPr/>
        </p:nvPicPr>
        <p:blipFill>
          <a:blip r:embed="rId2"/>
          <a:stretch>
            <a:fillRect/>
          </a:stretch>
        </p:blipFill>
        <p:spPr>
          <a:xfrm>
            <a:off x="4915512" y="1978408"/>
            <a:ext cx="6467194" cy="3505650"/>
          </a:xfrm>
          <a:prstGeom prst="rect">
            <a:avLst/>
          </a:prstGeom>
        </p:spPr>
      </p:pic>
    </p:spTree>
    <p:extLst>
      <p:ext uri="{BB962C8B-B14F-4D97-AF65-F5344CB8AC3E}">
        <p14:creationId xmlns:p14="http://schemas.microsoft.com/office/powerpoint/2010/main" val="214138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2126C-1841-3A72-9585-BE3FFFEE9CA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9C8FB549-CE19-0154-FCA0-A323FB19786D}"/>
              </a:ext>
            </a:extLst>
          </p:cNvPr>
          <p:cNvSpPr>
            <a:spLocks noGrp="1"/>
          </p:cNvSpPr>
          <p:nvPr>
            <p:ph type="title"/>
          </p:nvPr>
        </p:nvSpPr>
        <p:spPr/>
        <p:txBody>
          <a:bodyPr/>
          <a:lstStyle/>
          <a:p>
            <a:r>
              <a:rPr lang="en-US" dirty="0"/>
              <a:t>Seller location analysis across America</a:t>
            </a:r>
            <a:endParaRPr lang="en-001" dirty="0"/>
          </a:p>
        </p:txBody>
      </p:sp>
      <p:sp>
        <p:nvSpPr>
          <p:cNvPr id="14" name="Content Placeholder 11">
            <a:extLst>
              <a:ext uri="{FF2B5EF4-FFF2-40B4-BE49-F238E27FC236}">
                <a16:creationId xmlns:a16="http://schemas.microsoft.com/office/drawing/2014/main" id="{A9E36C60-1E84-5FAB-D965-E0E14DD09583}"/>
              </a:ext>
            </a:extLst>
          </p:cNvPr>
          <p:cNvSpPr txBox="1">
            <a:spLocks/>
          </p:cNvSpPr>
          <p:nvPr/>
        </p:nvSpPr>
        <p:spPr>
          <a:xfrm>
            <a:off x="1587709" y="1638300"/>
            <a:ext cx="4425437" cy="225170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001" dirty="0"/>
          </a:p>
        </p:txBody>
      </p:sp>
      <p:sp>
        <p:nvSpPr>
          <p:cNvPr id="15" name="Content Placeholder 11">
            <a:extLst>
              <a:ext uri="{FF2B5EF4-FFF2-40B4-BE49-F238E27FC236}">
                <a16:creationId xmlns:a16="http://schemas.microsoft.com/office/drawing/2014/main" id="{BEC6BC8A-181C-F14E-4F0D-8AFB35581058}"/>
              </a:ext>
            </a:extLst>
          </p:cNvPr>
          <p:cNvSpPr txBox="1">
            <a:spLocks/>
          </p:cNvSpPr>
          <p:nvPr/>
        </p:nvSpPr>
        <p:spPr>
          <a:xfrm>
            <a:off x="1587709" y="2005780"/>
            <a:ext cx="3511341" cy="412069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The analysis confirmed the initial assumption about seller distribution. Despite the presence of some sellers internationally, the majority are located across the main states in Brazil. This is primarily due to the </a:t>
            </a:r>
            <a:r>
              <a:rPr lang="en-GB" dirty="0">
                <a:hlinkClick r:id="rId3"/>
              </a:rPr>
              <a:t>high population density of the three states</a:t>
            </a:r>
            <a:r>
              <a:rPr lang="en-GB" dirty="0"/>
              <a:t> previously discussed within Brazil.</a:t>
            </a:r>
            <a:endParaRPr lang="en-001" dirty="0"/>
          </a:p>
        </p:txBody>
      </p:sp>
      <p:pic>
        <p:nvPicPr>
          <p:cNvPr id="4" name="Picture 3">
            <a:extLst>
              <a:ext uri="{FF2B5EF4-FFF2-40B4-BE49-F238E27FC236}">
                <a16:creationId xmlns:a16="http://schemas.microsoft.com/office/drawing/2014/main" id="{BE234E85-6C8D-2A2E-E214-4CA229F712B5}"/>
              </a:ext>
            </a:extLst>
          </p:cNvPr>
          <p:cNvPicPr>
            <a:picLocks noChangeAspect="1"/>
          </p:cNvPicPr>
          <p:nvPr/>
        </p:nvPicPr>
        <p:blipFill>
          <a:blip r:embed="rId4"/>
          <a:stretch>
            <a:fillRect/>
          </a:stretch>
        </p:blipFill>
        <p:spPr>
          <a:xfrm>
            <a:off x="5289550" y="2372174"/>
            <a:ext cx="5594350" cy="3035670"/>
          </a:xfrm>
          <a:prstGeom prst="rect">
            <a:avLst/>
          </a:prstGeom>
        </p:spPr>
      </p:pic>
    </p:spTree>
    <p:extLst>
      <p:ext uri="{BB962C8B-B14F-4D97-AF65-F5344CB8AC3E}">
        <p14:creationId xmlns:p14="http://schemas.microsoft.com/office/powerpoint/2010/main" val="3613676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5F2D8-52E2-D58A-0DD1-5BF29F8797B5}"/>
              </a:ext>
            </a:extLst>
          </p:cNvPr>
          <p:cNvSpPr>
            <a:spLocks noGrp="1"/>
          </p:cNvSpPr>
          <p:nvPr>
            <p:ph type="title"/>
          </p:nvPr>
        </p:nvSpPr>
        <p:spPr/>
        <p:txBody>
          <a:bodyPr/>
          <a:lstStyle/>
          <a:p>
            <a:r>
              <a:rPr lang="en-GB" dirty="0"/>
              <a:t>There is significant new customer orders increase from 2017–2018</a:t>
            </a:r>
            <a:endParaRPr lang="en-001" dirty="0"/>
          </a:p>
        </p:txBody>
      </p:sp>
      <p:sp>
        <p:nvSpPr>
          <p:cNvPr id="3" name="Content Placeholder 2">
            <a:extLst>
              <a:ext uri="{FF2B5EF4-FFF2-40B4-BE49-F238E27FC236}">
                <a16:creationId xmlns:a16="http://schemas.microsoft.com/office/drawing/2014/main" id="{0549F912-3A86-B78F-AA83-540B21DE83FB}"/>
              </a:ext>
            </a:extLst>
          </p:cNvPr>
          <p:cNvSpPr>
            <a:spLocks noGrp="1"/>
          </p:cNvSpPr>
          <p:nvPr>
            <p:ph sz="half" idx="1"/>
          </p:nvPr>
        </p:nvSpPr>
        <p:spPr/>
        <p:txBody>
          <a:bodyPr>
            <a:normAutofit fontScale="85000" lnSpcReduction="10000"/>
          </a:bodyPr>
          <a:lstStyle/>
          <a:p>
            <a:pPr marL="0" indent="0">
              <a:buNone/>
            </a:pPr>
            <a:r>
              <a:rPr lang="en-GB" dirty="0"/>
              <a:t>Given this increase, it might be beneficial to implement a targeted strategy to encourage these new customers to place repeat orders and become long-term customers.</a:t>
            </a:r>
          </a:p>
          <a:p>
            <a:pPr marL="0" indent="0">
              <a:buNone/>
            </a:pPr>
            <a:r>
              <a:rPr lang="en-GB" dirty="0"/>
              <a:t>Therefore, a dedicated effort might be required to focus on these new customers to foster repeat business and ensure their retention.</a:t>
            </a:r>
          </a:p>
          <a:p>
            <a:pPr marL="0" indent="0">
              <a:buNone/>
            </a:pPr>
            <a:r>
              <a:rPr lang="en-GB" dirty="0"/>
              <a:t>To encourage these new customers to order again and build loyalty, a focused approach may be necessary.</a:t>
            </a:r>
            <a:endParaRPr lang="en-001" dirty="0"/>
          </a:p>
        </p:txBody>
      </p:sp>
      <p:pic>
        <p:nvPicPr>
          <p:cNvPr id="6" name="Content Placeholder 5">
            <a:extLst>
              <a:ext uri="{FF2B5EF4-FFF2-40B4-BE49-F238E27FC236}">
                <a16:creationId xmlns:a16="http://schemas.microsoft.com/office/drawing/2014/main" id="{0BFD36D8-46C0-50CD-42E5-D537E550CC8B}"/>
              </a:ext>
            </a:extLst>
          </p:cNvPr>
          <p:cNvPicPr>
            <a:picLocks noGrp="1" noChangeAspect="1"/>
          </p:cNvPicPr>
          <p:nvPr>
            <p:ph sz="half" idx="2"/>
          </p:nvPr>
        </p:nvPicPr>
        <p:blipFill>
          <a:blip r:embed="rId2"/>
          <a:stretch>
            <a:fillRect/>
          </a:stretch>
        </p:blipFill>
        <p:spPr>
          <a:xfrm>
            <a:off x="6331055" y="2005781"/>
            <a:ext cx="4844030" cy="3898985"/>
          </a:xfrm>
        </p:spPr>
      </p:pic>
    </p:spTree>
    <p:extLst>
      <p:ext uri="{BB962C8B-B14F-4D97-AF65-F5344CB8AC3E}">
        <p14:creationId xmlns:p14="http://schemas.microsoft.com/office/powerpoint/2010/main" val="413759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A2E971-42CE-0012-44AB-E3E8E702CBFE}"/>
              </a:ext>
            </a:extLst>
          </p:cNvPr>
          <p:cNvSpPr>
            <a:spLocks noGrp="1"/>
          </p:cNvSpPr>
          <p:nvPr>
            <p:ph type="title"/>
          </p:nvPr>
        </p:nvSpPr>
        <p:spPr/>
        <p:txBody>
          <a:bodyPr/>
          <a:lstStyle/>
          <a:p>
            <a:r>
              <a:rPr lang="en-US" dirty="0"/>
              <a:t>Which payment type does the customers prefer?</a:t>
            </a:r>
            <a:endParaRPr lang="en-001" dirty="0"/>
          </a:p>
        </p:txBody>
      </p:sp>
      <p:pic>
        <p:nvPicPr>
          <p:cNvPr id="17" name="Content Placeholder 16">
            <a:extLst>
              <a:ext uri="{FF2B5EF4-FFF2-40B4-BE49-F238E27FC236}">
                <a16:creationId xmlns:a16="http://schemas.microsoft.com/office/drawing/2014/main" id="{B139E04A-51C8-0DEB-AA67-A53148FE0752}"/>
              </a:ext>
            </a:extLst>
          </p:cNvPr>
          <p:cNvPicPr>
            <a:picLocks noGrp="1" noChangeAspect="1"/>
          </p:cNvPicPr>
          <p:nvPr>
            <p:ph sz="half" idx="1"/>
          </p:nvPr>
        </p:nvPicPr>
        <p:blipFill>
          <a:blip r:embed="rId2"/>
          <a:stretch>
            <a:fillRect/>
          </a:stretch>
        </p:blipFill>
        <p:spPr>
          <a:xfrm>
            <a:off x="6095999" y="2232381"/>
            <a:ext cx="5816247" cy="2777033"/>
          </a:xfrm>
        </p:spPr>
      </p:pic>
      <p:sp>
        <p:nvSpPr>
          <p:cNvPr id="14" name="Content Placeholder 11">
            <a:extLst>
              <a:ext uri="{FF2B5EF4-FFF2-40B4-BE49-F238E27FC236}">
                <a16:creationId xmlns:a16="http://schemas.microsoft.com/office/drawing/2014/main" id="{1D1FFB52-6492-B24D-5120-D554EB698631}"/>
              </a:ext>
            </a:extLst>
          </p:cNvPr>
          <p:cNvSpPr txBox="1">
            <a:spLocks/>
          </p:cNvSpPr>
          <p:nvPr/>
        </p:nvSpPr>
        <p:spPr>
          <a:xfrm>
            <a:off x="1587709" y="1638300"/>
            <a:ext cx="4425437" cy="225170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001" dirty="0"/>
          </a:p>
        </p:txBody>
      </p:sp>
      <p:sp>
        <p:nvSpPr>
          <p:cNvPr id="15" name="Content Placeholder 11">
            <a:extLst>
              <a:ext uri="{FF2B5EF4-FFF2-40B4-BE49-F238E27FC236}">
                <a16:creationId xmlns:a16="http://schemas.microsoft.com/office/drawing/2014/main" id="{02A1E061-4ACD-F259-7584-EE72C607D6A7}"/>
              </a:ext>
            </a:extLst>
          </p:cNvPr>
          <p:cNvSpPr txBox="1">
            <a:spLocks/>
          </p:cNvSpPr>
          <p:nvPr/>
        </p:nvSpPr>
        <p:spPr>
          <a:xfrm>
            <a:off x="1587709" y="2005781"/>
            <a:ext cx="4425437" cy="460837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This visualization illustrates the different payment methods customers used over time when placing their orders. Notably, there was a significant shift towards credit card usage throughout the years, and this method maintained a strong lead, creating a considerable difference compared to other payment options.</a:t>
            </a:r>
          </a:p>
        </p:txBody>
      </p:sp>
    </p:spTree>
    <p:extLst>
      <p:ext uri="{BB962C8B-B14F-4D97-AF65-F5344CB8AC3E}">
        <p14:creationId xmlns:p14="http://schemas.microsoft.com/office/powerpoint/2010/main" val="84771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CEE32-22FE-84E5-FBCC-CE4DF2660CC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893CA990-2E0A-5260-1B80-6506D63867EF}"/>
              </a:ext>
            </a:extLst>
          </p:cNvPr>
          <p:cNvSpPr>
            <a:spLocks noGrp="1"/>
          </p:cNvSpPr>
          <p:nvPr>
            <p:ph type="title"/>
          </p:nvPr>
        </p:nvSpPr>
        <p:spPr/>
        <p:txBody>
          <a:bodyPr/>
          <a:lstStyle/>
          <a:p>
            <a:r>
              <a:rPr lang="en-US" dirty="0"/>
              <a:t>Why?</a:t>
            </a:r>
            <a:endParaRPr lang="en-001" dirty="0"/>
          </a:p>
        </p:txBody>
      </p:sp>
      <p:sp>
        <p:nvSpPr>
          <p:cNvPr id="14" name="Content Placeholder 11">
            <a:extLst>
              <a:ext uri="{FF2B5EF4-FFF2-40B4-BE49-F238E27FC236}">
                <a16:creationId xmlns:a16="http://schemas.microsoft.com/office/drawing/2014/main" id="{284E60D7-D8D7-28A5-E1FB-05F6A6DF86A9}"/>
              </a:ext>
            </a:extLst>
          </p:cNvPr>
          <p:cNvSpPr txBox="1">
            <a:spLocks/>
          </p:cNvSpPr>
          <p:nvPr/>
        </p:nvSpPr>
        <p:spPr>
          <a:xfrm>
            <a:off x="1587709" y="1638300"/>
            <a:ext cx="4425437" cy="225170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001" dirty="0"/>
          </a:p>
        </p:txBody>
      </p:sp>
      <p:sp>
        <p:nvSpPr>
          <p:cNvPr id="15" name="Content Placeholder 11">
            <a:extLst>
              <a:ext uri="{FF2B5EF4-FFF2-40B4-BE49-F238E27FC236}">
                <a16:creationId xmlns:a16="http://schemas.microsoft.com/office/drawing/2014/main" id="{3A5FD46C-C295-79F6-F9EE-2F74DF3A1006}"/>
              </a:ext>
            </a:extLst>
          </p:cNvPr>
          <p:cNvSpPr txBox="1">
            <a:spLocks/>
          </p:cNvSpPr>
          <p:nvPr/>
        </p:nvSpPr>
        <p:spPr>
          <a:xfrm>
            <a:off x="1587709" y="1820479"/>
            <a:ext cx="4425437" cy="482696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The chart emphasizes the prevalence of </a:t>
            </a:r>
            <a:r>
              <a:rPr lang="en-GB" dirty="0" err="1"/>
              <a:t>installment</a:t>
            </a:r>
            <a:r>
              <a:rPr lang="en-GB" dirty="0"/>
              <a:t> usage across payment types, with the graph showcasing the particular strength of credit cards for </a:t>
            </a:r>
            <a:r>
              <a:rPr lang="en-GB" dirty="0" err="1"/>
              <a:t>installment</a:t>
            </a:r>
            <a:r>
              <a:rPr lang="en-GB" dirty="0"/>
              <a:t> plans. Notably, there is a strong proportional link between the number of </a:t>
            </a:r>
            <a:r>
              <a:rPr lang="en-GB" dirty="0" err="1"/>
              <a:t>installments</a:t>
            </a:r>
            <a:r>
              <a:rPr lang="en-GB" dirty="0"/>
              <a:t> and the total payment value. </a:t>
            </a:r>
          </a:p>
          <a:p>
            <a:pPr marL="0" indent="0">
              <a:buNone/>
            </a:pPr>
            <a:r>
              <a:rPr lang="en-GB" dirty="0"/>
              <a:t>Another key benefit of credit cards is the option for delayed payment.</a:t>
            </a:r>
            <a:endParaRPr lang="en-001" dirty="0"/>
          </a:p>
        </p:txBody>
      </p:sp>
      <p:pic>
        <p:nvPicPr>
          <p:cNvPr id="5" name="Picture 4">
            <a:extLst>
              <a:ext uri="{FF2B5EF4-FFF2-40B4-BE49-F238E27FC236}">
                <a16:creationId xmlns:a16="http://schemas.microsoft.com/office/drawing/2014/main" id="{E6393456-7380-7A95-C2DD-6F4D15F5F19E}"/>
              </a:ext>
            </a:extLst>
          </p:cNvPr>
          <p:cNvPicPr>
            <a:picLocks noChangeAspect="1"/>
          </p:cNvPicPr>
          <p:nvPr/>
        </p:nvPicPr>
        <p:blipFill>
          <a:blip r:embed="rId2"/>
          <a:stretch>
            <a:fillRect/>
          </a:stretch>
        </p:blipFill>
        <p:spPr>
          <a:xfrm>
            <a:off x="6178856" y="1935891"/>
            <a:ext cx="5617685" cy="1837000"/>
          </a:xfrm>
          <a:prstGeom prst="rect">
            <a:avLst/>
          </a:prstGeom>
        </p:spPr>
      </p:pic>
      <p:pic>
        <p:nvPicPr>
          <p:cNvPr id="8" name="Picture 7">
            <a:extLst>
              <a:ext uri="{FF2B5EF4-FFF2-40B4-BE49-F238E27FC236}">
                <a16:creationId xmlns:a16="http://schemas.microsoft.com/office/drawing/2014/main" id="{63A4AD88-D170-AB9A-93D4-E36862D4BA82}"/>
              </a:ext>
            </a:extLst>
          </p:cNvPr>
          <p:cNvPicPr>
            <a:picLocks noChangeAspect="1"/>
          </p:cNvPicPr>
          <p:nvPr/>
        </p:nvPicPr>
        <p:blipFill>
          <a:blip r:embed="rId3"/>
          <a:stretch>
            <a:fillRect/>
          </a:stretch>
        </p:blipFill>
        <p:spPr>
          <a:xfrm>
            <a:off x="6178856" y="3890009"/>
            <a:ext cx="5617686" cy="1303988"/>
          </a:xfrm>
          <a:prstGeom prst="rect">
            <a:avLst/>
          </a:prstGeom>
        </p:spPr>
      </p:pic>
    </p:spTree>
    <p:extLst>
      <p:ext uri="{BB962C8B-B14F-4D97-AF65-F5344CB8AC3E}">
        <p14:creationId xmlns:p14="http://schemas.microsoft.com/office/powerpoint/2010/main" val="3285117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99931-1C1D-6A1A-9D30-17F943E1ABC4}"/>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298A9807-2BF3-DDCE-DE0D-43A9ABF4D13F}"/>
              </a:ext>
            </a:extLst>
          </p:cNvPr>
          <p:cNvSpPr>
            <a:spLocks noGrp="1"/>
          </p:cNvSpPr>
          <p:nvPr>
            <p:ph type="title"/>
          </p:nvPr>
        </p:nvSpPr>
        <p:spPr/>
        <p:txBody>
          <a:bodyPr>
            <a:noAutofit/>
          </a:bodyPr>
          <a:lstStyle/>
          <a:p>
            <a:r>
              <a:rPr lang="en-GB" sz="2800" dirty="0"/>
              <a:t>Looking at product categories, the majority of orders, representing 11% of the total, are for items intended for bedrooms, bathrooms, and dining tables.</a:t>
            </a:r>
            <a:endParaRPr lang="en-001" sz="2800" dirty="0"/>
          </a:p>
        </p:txBody>
      </p:sp>
      <p:sp>
        <p:nvSpPr>
          <p:cNvPr id="14" name="Content Placeholder 11">
            <a:extLst>
              <a:ext uri="{FF2B5EF4-FFF2-40B4-BE49-F238E27FC236}">
                <a16:creationId xmlns:a16="http://schemas.microsoft.com/office/drawing/2014/main" id="{144121EE-CBAF-6A03-B1F4-3445A5196296}"/>
              </a:ext>
            </a:extLst>
          </p:cNvPr>
          <p:cNvSpPr txBox="1">
            <a:spLocks/>
          </p:cNvSpPr>
          <p:nvPr/>
        </p:nvSpPr>
        <p:spPr>
          <a:xfrm>
            <a:off x="1587709" y="1638300"/>
            <a:ext cx="4425437" cy="225170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001" dirty="0"/>
          </a:p>
        </p:txBody>
      </p:sp>
      <p:sp>
        <p:nvSpPr>
          <p:cNvPr id="15" name="Content Placeholder 11">
            <a:extLst>
              <a:ext uri="{FF2B5EF4-FFF2-40B4-BE49-F238E27FC236}">
                <a16:creationId xmlns:a16="http://schemas.microsoft.com/office/drawing/2014/main" id="{BDCD8D02-56D0-E334-C60C-1486AB6BC167}"/>
              </a:ext>
            </a:extLst>
          </p:cNvPr>
          <p:cNvSpPr txBox="1">
            <a:spLocks/>
          </p:cNvSpPr>
          <p:nvPr/>
        </p:nvSpPr>
        <p:spPr>
          <a:xfrm>
            <a:off x="1587709" y="2186939"/>
            <a:ext cx="4425437" cy="446050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When examining the purchase patterns in 2017, considering this is the only year where months have the complete months, the first half of the year saw the highest volume of orders. </a:t>
            </a:r>
          </a:p>
          <a:p>
            <a:pPr marL="0" indent="0">
              <a:buNone/>
            </a:pPr>
            <a:r>
              <a:rPr lang="en-GB" dirty="0"/>
              <a:t>In contrast, the second half experienced a dip, with September showing the lowest performance. </a:t>
            </a:r>
          </a:p>
          <a:p>
            <a:pPr marL="0" indent="0">
              <a:buNone/>
            </a:pPr>
            <a:r>
              <a:rPr lang="en-GB" dirty="0"/>
              <a:t>This low figure for September is likely due to the fact that data collection began and concluded in September of different years (2016 and 2018), leading to a potential bias when observing trends across multiple years.</a:t>
            </a:r>
            <a:endParaRPr lang="en-001" dirty="0"/>
          </a:p>
        </p:txBody>
      </p:sp>
      <p:pic>
        <p:nvPicPr>
          <p:cNvPr id="16" name="Picture 15">
            <a:extLst>
              <a:ext uri="{FF2B5EF4-FFF2-40B4-BE49-F238E27FC236}">
                <a16:creationId xmlns:a16="http://schemas.microsoft.com/office/drawing/2014/main" id="{8D9A39D9-1227-3453-DBC3-5DE82E41D63C}"/>
              </a:ext>
            </a:extLst>
          </p:cNvPr>
          <p:cNvPicPr>
            <a:picLocks noChangeAspect="1"/>
          </p:cNvPicPr>
          <p:nvPr/>
        </p:nvPicPr>
        <p:blipFill>
          <a:blip r:embed="rId2"/>
          <a:stretch>
            <a:fillRect/>
          </a:stretch>
        </p:blipFill>
        <p:spPr>
          <a:xfrm>
            <a:off x="6534206" y="1819342"/>
            <a:ext cx="4425436" cy="2375655"/>
          </a:xfrm>
          <a:prstGeom prst="rect">
            <a:avLst/>
          </a:prstGeom>
        </p:spPr>
      </p:pic>
      <p:pic>
        <p:nvPicPr>
          <p:cNvPr id="18" name="Picture 17">
            <a:extLst>
              <a:ext uri="{FF2B5EF4-FFF2-40B4-BE49-F238E27FC236}">
                <a16:creationId xmlns:a16="http://schemas.microsoft.com/office/drawing/2014/main" id="{35462DA3-58D4-9285-522C-5D24914B0B0F}"/>
              </a:ext>
            </a:extLst>
          </p:cNvPr>
          <p:cNvPicPr>
            <a:picLocks noChangeAspect="1"/>
          </p:cNvPicPr>
          <p:nvPr/>
        </p:nvPicPr>
        <p:blipFill>
          <a:blip r:embed="rId3"/>
          <a:stretch>
            <a:fillRect/>
          </a:stretch>
        </p:blipFill>
        <p:spPr>
          <a:xfrm>
            <a:off x="6534206" y="4271793"/>
            <a:ext cx="4425436" cy="2320994"/>
          </a:xfrm>
          <a:prstGeom prst="rect">
            <a:avLst/>
          </a:prstGeom>
        </p:spPr>
      </p:pic>
    </p:spTree>
    <p:extLst>
      <p:ext uri="{BB962C8B-B14F-4D97-AF65-F5344CB8AC3E}">
        <p14:creationId xmlns:p14="http://schemas.microsoft.com/office/powerpoint/2010/main" val="42375442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D8ED9C-8132-1BD6-EBDE-90E795826DA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C3E7CDD-A2D1-CDBE-E049-093B8AE85CEE}"/>
              </a:ext>
            </a:extLst>
          </p:cNvPr>
          <p:cNvSpPr>
            <a:spLocks noGrp="1"/>
          </p:cNvSpPr>
          <p:nvPr>
            <p:ph type="title"/>
          </p:nvPr>
        </p:nvSpPr>
        <p:spPr/>
        <p:txBody>
          <a:bodyPr>
            <a:noAutofit/>
          </a:bodyPr>
          <a:lstStyle/>
          <a:p>
            <a:r>
              <a:rPr lang="en-GB" sz="2800" dirty="0"/>
              <a:t>In contrast to the earlier observation, </a:t>
            </a:r>
            <a:r>
              <a:rPr lang="en-GB" sz="2800" dirty="0" err="1"/>
              <a:t>analyzing</a:t>
            </a:r>
            <a:r>
              <a:rPr lang="en-GB" sz="2800" dirty="0"/>
              <a:t> only the 2017 data indicates that the final quarter of the year was likely the period with the highest customer purchase activity.</a:t>
            </a:r>
            <a:endParaRPr lang="en-001" sz="2800" dirty="0"/>
          </a:p>
        </p:txBody>
      </p:sp>
      <p:sp>
        <p:nvSpPr>
          <p:cNvPr id="14" name="Content Placeholder 11">
            <a:extLst>
              <a:ext uri="{FF2B5EF4-FFF2-40B4-BE49-F238E27FC236}">
                <a16:creationId xmlns:a16="http://schemas.microsoft.com/office/drawing/2014/main" id="{C94BF4A8-8F7E-1319-388E-5C9D6638BA18}"/>
              </a:ext>
            </a:extLst>
          </p:cNvPr>
          <p:cNvSpPr txBox="1">
            <a:spLocks/>
          </p:cNvSpPr>
          <p:nvPr/>
        </p:nvSpPr>
        <p:spPr>
          <a:xfrm>
            <a:off x="1587709" y="1638300"/>
            <a:ext cx="4425437" cy="225170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001" dirty="0"/>
          </a:p>
        </p:txBody>
      </p:sp>
      <p:sp>
        <p:nvSpPr>
          <p:cNvPr id="15" name="Content Placeholder 11">
            <a:extLst>
              <a:ext uri="{FF2B5EF4-FFF2-40B4-BE49-F238E27FC236}">
                <a16:creationId xmlns:a16="http://schemas.microsoft.com/office/drawing/2014/main" id="{812D0EA7-DCDB-A16A-DD57-4672E3412005}"/>
              </a:ext>
            </a:extLst>
          </p:cNvPr>
          <p:cNvSpPr txBox="1">
            <a:spLocks/>
          </p:cNvSpPr>
          <p:nvPr/>
        </p:nvSpPr>
        <p:spPr>
          <a:xfrm>
            <a:off x="1587709" y="2417685"/>
            <a:ext cx="4425437" cy="251626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This pattern were likely due to the fact of the seasonal events happening during these months. It also happened to be the shortest quarter because of the holidays. </a:t>
            </a:r>
            <a:endParaRPr lang="en-001" dirty="0"/>
          </a:p>
        </p:txBody>
      </p:sp>
      <p:pic>
        <p:nvPicPr>
          <p:cNvPr id="3" name="Picture 2">
            <a:extLst>
              <a:ext uri="{FF2B5EF4-FFF2-40B4-BE49-F238E27FC236}">
                <a16:creationId xmlns:a16="http://schemas.microsoft.com/office/drawing/2014/main" id="{4709B339-99ED-5B91-CA9C-8E2CB101C83D}"/>
              </a:ext>
            </a:extLst>
          </p:cNvPr>
          <p:cNvPicPr>
            <a:picLocks noChangeAspect="1"/>
          </p:cNvPicPr>
          <p:nvPr/>
        </p:nvPicPr>
        <p:blipFill>
          <a:blip r:embed="rId2"/>
          <a:stretch>
            <a:fillRect/>
          </a:stretch>
        </p:blipFill>
        <p:spPr>
          <a:xfrm>
            <a:off x="6178856" y="2417685"/>
            <a:ext cx="5576339" cy="2944648"/>
          </a:xfrm>
          <a:prstGeom prst="rect">
            <a:avLst/>
          </a:prstGeom>
        </p:spPr>
      </p:pic>
    </p:spTree>
    <p:extLst>
      <p:ext uri="{BB962C8B-B14F-4D97-AF65-F5344CB8AC3E}">
        <p14:creationId xmlns:p14="http://schemas.microsoft.com/office/powerpoint/2010/main" val="2710598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C4E4E-D316-3F40-10AB-BF2295410193}"/>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184664DD-3659-9428-1A70-796F342B4DF7}"/>
              </a:ext>
            </a:extLst>
          </p:cNvPr>
          <p:cNvSpPr>
            <a:spLocks noGrp="1"/>
          </p:cNvSpPr>
          <p:nvPr>
            <p:ph type="title"/>
          </p:nvPr>
        </p:nvSpPr>
        <p:spPr/>
        <p:txBody>
          <a:bodyPr>
            <a:noAutofit/>
          </a:bodyPr>
          <a:lstStyle/>
          <a:p>
            <a:r>
              <a:rPr lang="en-GB" sz="2800" dirty="0"/>
              <a:t>The fact that Q4 had the most orders highlights the significant impact of review scores for online retailers during this peak shopping period.</a:t>
            </a:r>
            <a:endParaRPr lang="en-001" sz="2800" dirty="0"/>
          </a:p>
        </p:txBody>
      </p:sp>
      <p:sp>
        <p:nvSpPr>
          <p:cNvPr id="14" name="Content Placeholder 11">
            <a:extLst>
              <a:ext uri="{FF2B5EF4-FFF2-40B4-BE49-F238E27FC236}">
                <a16:creationId xmlns:a16="http://schemas.microsoft.com/office/drawing/2014/main" id="{6D3A9F57-3392-7705-2C94-2539E5B31F9C}"/>
              </a:ext>
            </a:extLst>
          </p:cNvPr>
          <p:cNvSpPr txBox="1">
            <a:spLocks/>
          </p:cNvSpPr>
          <p:nvPr/>
        </p:nvSpPr>
        <p:spPr>
          <a:xfrm>
            <a:off x="1587709" y="1638300"/>
            <a:ext cx="4425437" cy="225170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001" dirty="0"/>
          </a:p>
        </p:txBody>
      </p:sp>
      <p:sp>
        <p:nvSpPr>
          <p:cNvPr id="15" name="Content Placeholder 11">
            <a:extLst>
              <a:ext uri="{FF2B5EF4-FFF2-40B4-BE49-F238E27FC236}">
                <a16:creationId xmlns:a16="http://schemas.microsoft.com/office/drawing/2014/main" id="{9A6405EB-9B08-1045-C85C-9EC722FF86CD}"/>
              </a:ext>
            </a:extLst>
          </p:cNvPr>
          <p:cNvSpPr txBox="1">
            <a:spLocks/>
          </p:cNvSpPr>
          <p:nvPr/>
        </p:nvSpPr>
        <p:spPr>
          <a:xfrm>
            <a:off x="1587709" y="2144329"/>
            <a:ext cx="4184441" cy="3627821"/>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Looking at the second half of 2017, the marketplace benefited from a high average review score during its busiest months, contributing to an overall average of 4.11. </a:t>
            </a:r>
          </a:p>
          <a:p>
            <a:pPr marL="0" indent="0">
              <a:buNone/>
            </a:pPr>
            <a:r>
              <a:rPr lang="en-GB" dirty="0"/>
              <a:t>Although, a significant lower average review score was observed in December.</a:t>
            </a:r>
            <a:endParaRPr lang="en-001" dirty="0"/>
          </a:p>
        </p:txBody>
      </p:sp>
      <p:pic>
        <p:nvPicPr>
          <p:cNvPr id="2" name="Picture 1">
            <a:extLst>
              <a:ext uri="{FF2B5EF4-FFF2-40B4-BE49-F238E27FC236}">
                <a16:creationId xmlns:a16="http://schemas.microsoft.com/office/drawing/2014/main" id="{13043977-58D6-3A8C-734F-129E3A24F7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67654" y="2472565"/>
            <a:ext cx="5907716" cy="2080008"/>
          </a:xfrm>
          <a:prstGeom prst="rect">
            <a:avLst/>
          </a:prstGeom>
        </p:spPr>
      </p:pic>
    </p:spTree>
    <p:extLst>
      <p:ext uri="{BB962C8B-B14F-4D97-AF65-F5344CB8AC3E}">
        <p14:creationId xmlns:p14="http://schemas.microsoft.com/office/powerpoint/2010/main" val="489308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EFE48-C611-8979-7A70-8005C11CC63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39C5975-39B9-4325-ABE9-92B139E25F8E}"/>
              </a:ext>
            </a:extLst>
          </p:cNvPr>
          <p:cNvSpPr>
            <a:spLocks noGrp="1"/>
          </p:cNvSpPr>
          <p:nvPr>
            <p:ph type="title"/>
          </p:nvPr>
        </p:nvSpPr>
        <p:spPr/>
        <p:txBody>
          <a:bodyPr/>
          <a:lstStyle/>
          <a:p>
            <a:r>
              <a:rPr lang="en-US" dirty="0"/>
              <a:t>Tools used:</a:t>
            </a:r>
            <a:br>
              <a:rPr lang="en-US" dirty="0"/>
            </a:br>
            <a:endParaRPr lang="en-001" dirty="0"/>
          </a:p>
        </p:txBody>
      </p:sp>
      <p:sp>
        <p:nvSpPr>
          <p:cNvPr id="5" name="Text Placeholder 4">
            <a:extLst>
              <a:ext uri="{FF2B5EF4-FFF2-40B4-BE49-F238E27FC236}">
                <a16:creationId xmlns:a16="http://schemas.microsoft.com/office/drawing/2014/main" id="{61A300C8-F8F1-E944-9629-60050B4CB206}"/>
              </a:ext>
            </a:extLst>
          </p:cNvPr>
          <p:cNvSpPr>
            <a:spLocks noGrp="1"/>
          </p:cNvSpPr>
          <p:nvPr>
            <p:ph type="body" idx="1"/>
          </p:nvPr>
        </p:nvSpPr>
        <p:spPr>
          <a:xfrm>
            <a:off x="3221150" y="4811500"/>
            <a:ext cx="7891760" cy="1271524"/>
          </a:xfrm>
        </p:spPr>
        <p:txBody>
          <a:bodyPr>
            <a:normAutofit fontScale="55000" lnSpcReduction="20000"/>
          </a:bodyPr>
          <a:lstStyle/>
          <a:p>
            <a:pPr marL="457200" indent="-457200">
              <a:buFont typeface="+mj-lt"/>
              <a:buAutoNum type="arabicPeriod"/>
            </a:pPr>
            <a:r>
              <a:rPr lang="en-GB" dirty="0"/>
              <a:t>Excel (for csv checking)</a:t>
            </a:r>
          </a:p>
          <a:p>
            <a:pPr marL="457200" indent="-457200">
              <a:buFont typeface="+mj-lt"/>
              <a:buAutoNum type="arabicPeriod"/>
            </a:pPr>
            <a:r>
              <a:rPr lang="en-GB" dirty="0" err="1"/>
              <a:t>PowerBi</a:t>
            </a:r>
            <a:r>
              <a:rPr lang="en-GB" dirty="0"/>
              <a:t> (charting)</a:t>
            </a:r>
          </a:p>
          <a:p>
            <a:pPr marL="457200" indent="-457200">
              <a:buFont typeface="+mj-lt"/>
              <a:buAutoNum type="arabicPeriod"/>
            </a:pPr>
            <a:r>
              <a:rPr lang="en-GB" dirty="0"/>
              <a:t>SQL (data storage)</a:t>
            </a:r>
          </a:p>
          <a:p>
            <a:pPr marL="457200" indent="-457200">
              <a:buFont typeface="+mj-lt"/>
              <a:buAutoNum type="arabicPeriod"/>
            </a:pPr>
            <a:r>
              <a:rPr lang="en-US" dirty="0"/>
              <a:t>Python (script for csv to </a:t>
            </a:r>
            <a:r>
              <a:rPr lang="en-US" dirty="0" err="1"/>
              <a:t>sql</a:t>
            </a:r>
            <a:r>
              <a:rPr lang="en-US" dirty="0"/>
              <a:t>)</a:t>
            </a:r>
            <a:endParaRPr lang="en-001" dirty="0"/>
          </a:p>
        </p:txBody>
      </p:sp>
    </p:spTree>
    <p:extLst>
      <p:ext uri="{BB962C8B-B14F-4D97-AF65-F5344CB8AC3E}">
        <p14:creationId xmlns:p14="http://schemas.microsoft.com/office/powerpoint/2010/main" val="1391392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CA741-3B0A-8B47-DEA0-BFAE6FA7110B}"/>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7069672-CAA6-9872-5A79-CEF432191591}"/>
              </a:ext>
            </a:extLst>
          </p:cNvPr>
          <p:cNvSpPr>
            <a:spLocks noGrp="1"/>
          </p:cNvSpPr>
          <p:nvPr>
            <p:ph type="title"/>
          </p:nvPr>
        </p:nvSpPr>
        <p:spPr/>
        <p:txBody>
          <a:bodyPr>
            <a:noAutofit/>
          </a:bodyPr>
          <a:lstStyle/>
          <a:p>
            <a:r>
              <a:rPr lang="en-GB" sz="2800" dirty="0"/>
              <a:t>Interestingly, December 2017 also recorded the highest number of reviews received up to that point</a:t>
            </a:r>
            <a:r>
              <a:rPr lang="en-US" sz="2800" dirty="0"/>
              <a:t>. </a:t>
            </a:r>
            <a:endParaRPr lang="en-001" sz="2800" dirty="0"/>
          </a:p>
        </p:txBody>
      </p:sp>
      <p:sp>
        <p:nvSpPr>
          <p:cNvPr id="14" name="Content Placeholder 11">
            <a:extLst>
              <a:ext uri="{FF2B5EF4-FFF2-40B4-BE49-F238E27FC236}">
                <a16:creationId xmlns:a16="http://schemas.microsoft.com/office/drawing/2014/main" id="{0D51A863-0082-14B2-8361-CAA1028655DA}"/>
              </a:ext>
            </a:extLst>
          </p:cNvPr>
          <p:cNvSpPr txBox="1">
            <a:spLocks/>
          </p:cNvSpPr>
          <p:nvPr/>
        </p:nvSpPr>
        <p:spPr>
          <a:xfrm>
            <a:off x="1587709" y="1638300"/>
            <a:ext cx="4425437" cy="225170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001" dirty="0"/>
          </a:p>
        </p:txBody>
      </p:sp>
      <p:sp>
        <p:nvSpPr>
          <p:cNvPr id="15" name="Content Placeholder 11">
            <a:extLst>
              <a:ext uri="{FF2B5EF4-FFF2-40B4-BE49-F238E27FC236}">
                <a16:creationId xmlns:a16="http://schemas.microsoft.com/office/drawing/2014/main" id="{769B4822-D39B-40A1-903B-B062CDBC58AE}"/>
              </a:ext>
            </a:extLst>
          </p:cNvPr>
          <p:cNvSpPr txBox="1">
            <a:spLocks/>
          </p:cNvSpPr>
          <p:nvPr/>
        </p:nvSpPr>
        <p:spPr>
          <a:xfrm>
            <a:off x="1587709" y="1820479"/>
            <a:ext cx="4425437" cy="482696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t>The likely cause for December (and potentially the entire fourth quarter) having the highest volume of reviews coupled with the lowest average score seen so far could be attributed to delivery delays during that period. </a:t>
            </a:r>
          </a:p>
          <a:p>
            <a:pPr marL="0" indent="0">
              <a:buNone/>
            </a:pPr>
            <a:r>
              <a:rPr lang="en-GB" sz="2400" dirty="0"/>
              <a:t>This surge in reviews in December is also likely a consequence of the high number of orders placed in November, as illustrated in a previous chart.</a:t>
            </a:r>
            <a:endParaRPr lang="en-001" dirty="0"/>
          </a:p>
        </p:txBody>
      </p:sp>
      <p:pic>
        <p:nvPicPr>
          <p:cNvPr id="4" name="Picture 3">
            <a:extLst>
              <a:ext uri="{FF2B5EF4-FFF2-40B4-BE49-F238E27FC236}">
                <a16:creationId xmlns:a16="http://schemas.microsoft.com/office/drawing/2014/main" id="{2C858C37-7706-0FAF-CFC8-AFCBA157B625}"/>
              </a:ext>
            </a:extLst>
          </p:cNvPr>
          <p:cNvPicPr>
            <a:picLocks noChangeAspect="1"/>
          </p:cNvPicPr>
          <p:nvPr/>
        </p:nvPicPr>
        <p:blipFill>
          <a:blip r:embed="rId2"/>
          <a:stretch>
            <a:fillRect/>
          </a:stretch>
        </p:blipFill>
        <p:spPr>
          <a:xfrm>
            <a:off x="6643477" y="1725735"/>
            <a:ext cx="4065716" cy="2076838"/>
          </a:xfrm>
          <a:prstGeom prst="rect">
            <a:avLst/>
          </a:prstGeom>
        </p:spPr>
      </p:pic>
      <p:pic>
        <p:nvPicPr>
          <p:cNvPr id="21" name="Picture 20">
            <a:extLst>
              <a:ext uri="{FF2B5EF4-FFF2-40B4-BE49-F238E27FC236}">
                <a16:creationId xmlns:a16="http://schemas.microsoft.com/office/drawing/2014/main" id="{B5AA7273-27F2-29A3-580F-5F6EAF4E3940}"/>
              </a:ext>
            </a:extLst>
          </p:cNvPr>
          <p:cNvPicPr>
            <a:picLocks noChangeAspect="1"/>
          </p:cNvPicPr>
          <p:nvPr/>
        </p:nvPicPr>
        <p:blipFill>
          <a:blip r:embed="rId3"/>
          <a:stretch>
            <a:fillRect/>
          </a:stretch>
        </p:blipFill>
        <p:spPr>
          <a:xfrm>
            <a:off x="6643477" y="3890009"/>
            <a:ext cx="4540507" cy="2417060"/>
          </a:xfrm>
          <a:prstGeom prst="rect">
            <a:avLst/>
          </a:prstGeom>
        </p:spPr>
      </p:pic>
    </p:spTree>
    <p:extLst>
      <p:ext uri="{BB962C8B-B14F-4D97-AF65-F5344CB8AC3E}">
        <p14:creationId xmlns:p14="http://schemas.microsoft.com/office/powerpoint/2010/main" val="2105132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FD98A-F364-F189-D166-C418E7F7F9B7}"/>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8B1D93E8-6ED2-3F30-8616-B946F3C80811}"/>
              </a:ext>
            </a:extLst>
          </p:cNvPr>
          <p:cNvSpPr>
            <a:spLocks noGrp="1"/>
          </p:cNvSpPr>
          <p:nvPr>
            <p:ph type="title"/>
          </p:nvPr>
        </p:nvSpPr>
        <p:spPr/>
        <p:txBody>
          <a:bodyPr>
            <a:noAutofit/>
          </a:bodyPr>
          <a:lstStyle/>
          <a:p>
            <a:r>
              <a:rPr lang="en-GB" sz="2800" dirty="0"/>
              <a:t>An overview of delivery timeliness in 2017</a:t>
            </a:r>
            <a:endParaRPr lang="en-001" sz="2800" dirty="0"/>
          </a:p>
        </p:txBody>
      </p:sp>
      <p:sp>
        <p:nvSpPr>
          <p:cNvPr id="14" name="Content Placeholder 11">
            <a:extLst>
              <a:ext uri="{FF2B5EF4-FFF2-40B4-BE49-F238E27FC236}">
                <a16:creationId xmlns:a16="http://schemas.microsoft.com/office/drawing/2014/main" id="{088BD40D-9981-805F-5B9D-13ACE87BC1B0}"/>
              </a:ext>
            </a:extLst>
          </p:cNvPr>
          <p:cNvSpPr txBox="1">
            <a:spLocks/>
          </p:cNvSpPr>
          <p:nvPr/>
        </p:nvSpPr>
        <p:spPr>
          <a:xfrm>
            <a:off x="1587709" y="1638300"/>
            <a:ext cx="4425437" cy="225170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001" dirty="0"/>
          </a:p>
        </p:txBody>
      </p:sp>
      <p:pic>
        <p:nvPicPr>
          <p:cNvPr id="6" name="Picture 5">
            <a:extLst>
              <a:ext uri="{FF2B5EF4-FFF2-40B4-BE49-F238E27FC236}">
                <a16:creationId xmlns:a16="http://schemas.microsoft.com/office/drawing/2014/main" id="{DDAABEA7-6746-0E74-9440-773FFD23EBBD}"/>
              </a:ext>
            </a:extLst>
          </p:cNvPr>
          <p:cNvPicPr>
            <a:picLocks noChangeAspect="1"/>
          </p:cNvPicPr>
          <p:nvPr/>
        </p:nvPicPr>
        <p:blipFill>
          <a:blip r:embed="rId2"/>
          <a:stretch>
            <a:fillRect/>
          </a:stretch>
        </p:blipFill>
        <p:spPr>
          <a:xfrm>
            <a:off x="1587708" y="2172815"/>
            <a:ext cx="4508291" cy="2142554"/>
          </a:xfrm>
          <a:prstGeom prst="rect">
            <a:avLst/>
          </a:prstGeom>
        </p:spPr>
      </p:pic>
      <p:pic>
        <p:nvPicPr>
          <p:cNvPr id="11" name="Picture 10">
            <a:extLst>
              <a:ext uri="{FF2B5EF4-FFF2-40B4-BE49-F238E27FC236}">
                <a16:creationId xmlns:a16="http://schemas.microsoft.com/office/drawing/2014/main" id="{A75EEE32-DBAC-F8A9-732C-8CA3BB1232F6}"/>
              </a:ext>
            </a:extLst>
          </p:cNvPr>
          <p:cNvPicPr>
            <a:picLocks noChangeAspect="1"/>
          </p:cNvPicPr>
          <p:nvPr/>
        </p:nvPicPr>
        <p:blipFill>
          <a:blip r:embed="rId3"/>
          <a:stretch>
            <a:fillRect/>
          </a:stretch>
        </p:blipFill>
        <p:spPr>
          <a:xfrm>
            <a:off x="6233957" y="1945654"/>
            <a:ext cx="5579320" cy="2666284"/>
          </a:xfrm>
          <a:prstGeom prst="rect">
            <a:avLst/>
          </a:prstGeom>
        </p:spPr>
      </p:pic>
      <p:sp>
        <p:nvSpPr>
          <p:cNvPr id="12" name="Title 6">
            <a:extLst>
              <a:ext uri="{FF2B5EF4-FFF2-40B4-BE49-F238E27FC236}">
                <a16:creationId xmlns:a16="http://schemas.microsoft.com/office/drawing/2014/main" id="{0E87725C-7C15-58E3-F4F8-B374075E7B36}"/>
              </a:ext>
            </a:extLst>
          </p:cNvPr>
          <p:cNvSpPr txBox="1">
            <a:spLocks/>
          </p:cNvSpPr>
          <p:nvPr/>
        </p:nvSpPr>
        <p:spPr>
          <a:xfrm>
            <a:off x="1587709" y="977582"/>
            <a:ext cx="9486690" cy="319835"/>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r>
              <a:rPr lang="en-GB" sz="1400" i="1" dirty="0"/>
              <a:t>Positive figures represent deliveries that arrived before the estimated date, and negative figures represent deliveries that were delayed.</a:t>
            </a:r>
            <a:endParaRPr lang="en-001" sz="1400" i="1" dirty="0"/>
          </a:p>
        </p:txBody>
      </p:sp>
    </p:spTree>
    <p:extLst>
      <p:ext uri="{BB962C8B-B14F-4D97-AF65-F5344CB8AC3E}">
        <p14:creationId xmlns:p14="http://schemas.microsoft.com/office/powerpoint/2010/main" val="2485248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76D3B-1BD8-B123-72C4-14EEDD2BE3E5}"/>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8DB578F5-F4A7-0FD4-8E35-D78DAD26FD47}"/>
              </a:ext>
            </a:extLst>
          </p:cNvPr>
          <p:cNvSpPr>
            <a:spLocks noGrp="1"/>
          </p:cNvSpPr>
          <p:nvPr>
            <p:ph type="title"/>
          </p:nvPr>
        </p:nvSpPr>
        <p:spPr/>
        <p:txBody>
          <a:bodyPr>
            <a:noAutofit/>
          </a:bodyPr>
          <a:lstStyle/>
          <a:p>
            <a:r>
              <a:rPr lang="en-GB" sz="2800" dirty="0"/>
              <a:t>Upon closer examination, it appears that where customers were located was likely not the primary cause of late deliveries</a:t>
            </a:r>
            <a:r>
              <a:rPr lang="en-US" sz="2800" dirty="0"/>
              <a:t>.</a:t>
            </a:r>
            <a:endParaRPr lang="en-001" sz="2800" dirty="0"/>
          </a:p>
        </p:txBody>
      </p:sp>
      <p:sp>
        <p:nvSpPr>
          <p:cNvPr id="14" name="Content Placeholder 11">
            <a:extLst>
              <a:ext uri="{FF2B5EF4-FFF2-40B4-BE49-F238E27FC236}">
                <a16:creationId xmlns:a16="http://schemas.microsoft.com/office/drawing/2014/main" id="{AD30CD27-ED3F-A670-75A8-9439C044DD58}"/>
              </a:ext>
            </a:extLst>
          </p:cNvPr>
          <p:cNvSpPr txBox="1">
            <a:spLocks/>
          </p:cNvSpPr>
          <p:nvPr/>
        </p:nvSpPr>
        <p:spPr>
          <a:xfrm>
            <a:off x="1587709" y="1638300"/>
            <a:ext cx="4425437" cy="225170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001" dirty="0"/>
          </a:p>
        </p:txBody>
      </p:sp>
      <p:sp>
        <p:nvSpPr>
          <p:cNvPr id="15" name="Content Placeholder 11">
            <a:extLst>
              <a:ext uri="{FF2B5EF4-FFF2-40B4-BE49-F238E27FC236}">
                <a16:creationId xmlns:a16="http://schemas.microsoft.com/office/drawing/2014/main" id="{3E11D2F4-68A0-4DC5-2D9B-C5D4A35EDF27}"/>
              </a:ext>
            </a:extLst>
          </p:cNvPr>
          <p:cNvSpPr txBox="1">
            <a:spLocks/>
          </p:cNvSpPr>
          <p:nvPr/>
        </p:nvSpPr>
        <p:spPr>
          <a:xfrm>
            <a:off x="1587709" y="1892186"/>
            <a:ext cx="4425437" cy="482696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The purpose of emphasizing this visualization is to propose a connection between the delivery of goods via trucks and the resulting review scores. As seen in previous charts, SP again shows the highest number of delays, which is likely as its high sales volume means more deliveries, and consequently, more potential for delays in that area</a:t>
            </a:r>
            <a:r>
              <a:rPr lang="en-US" dirty="0"/>
              <a:t>.</a:t>
            </a:r>
            <a:endParaRPr lang="en-001" dirty="0"/>
          </a:p>
        </p:txBody>
      </p:sp>
      <p:pic>
        <p:nvPicPr>
          <p:cNvPr id="3" name="Picture 2">
            <a:extLst>
              <a:ext uri="{FF2B5EF4-FFF2-40B4-BE49-F238E27FC236}">
                <a16:creationId xmlns:a16="http://schemas.microsoft.com/office/drawing/2014/main" id="{ABFB6AF2-8C61-4E86-67CB-52A8A7D1A1D6}"/>
              </a:ext>
            </a:extLst>
          </p:cNvPr>
          <p:cNvPicPr>
            <a:picLocks noChangeAspect="1"/>
          </p:cNvPicPr>
          <p:nvPr/>
        </p:nvPicPr>
        <p:blipFill>
          <a:blip r:embed="rId2"/>
          <a:stretch>
            <a:fillRect/>
          </a:stretch>
        </p:blipFill>
        <p:spPr>
          <a:xfrm>
            <a:off x="6123277" y="2005781"/>
            <a:ext cx="5264194" cy="2687053"/>
          </a:xfrm>
          <a:prstGeom prst="rect">
            <a:avLst/>
          </a:prstGeom>
        </p:spPr>
      </p:pic>
    </p:spTree>
    <p:extLst>
      <p:ext uri="{BB962C8B-B14F-4D97-AF65-F5344CB8AC3E}">
        <p14:creationId xmlns:p14="http://schemas.microsoft.com/office/powerpoint/2010/main" val="394538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CDA5F-1A99-C56C-52BB-08EBCB8550F1}"/>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9C479D65-E90A-7FA3-6EB5-AA0834F076FF}"/>
              </a:ext>
            </a:extLst>
          </p:cNvPr>
          <p:cNvSpPr>
            <a:spLocks noGrp="1"/>
          </p:cNvSpPr>
          <p:nvPr>
            <p:ph type="title"/>
          </p:nvPr>
        </p:nvSpPr>
        <p:spPr/>
        <p:txBody>
          <a:bodyPr>
            <a:noAutofit/>
          </a:bodyPr>
          <a:lstStyle/>
          <a:p>
            <a:r>
              <a:rPr lang="en-GB" sz="2800" dirty="0"/>
              <a:t>The data suggests a trend where more significant delays in order deliveries lead to poorer customer ratings</a:t>
            </a:r>
            <a:r>
              <a:rPr lang="en-US" sz="2800" dirty="0"/>
              <a:t>.</a:t>
            </a:r>
            <a:endParaRPr lang="en-001" sz="2800" dirty="0"/>
          </a:p>
        </p:txBody>
      </p:sp>
      <p:sp>
        <p:nvSpPr>
          <p:cNvPr id="14" name="Content Placeholder 11">
            <a:extLst>
              <a:ext uri="{FF2B5EF4-FFF2-40B4-BE49-F238E27FC236}">
                <a16:creationId xmlns:a16="http://schemas.microsoft.com/office/drawing/2014/main" id="{B435FAD0-3771-FA6A-0EB2-E5FAF267FE6F}"/>
              </a:ext>
            </a:extLst>
          </p:cNvPr>
          <p:cNvSpPr txBox="1">
            <a:spLocks/>
          </p:cNvSpPr>
          <p:nvPr/>
        </p:nvSpPr>
        <p:spPr>
          <a:xfrm>
            <a:off x="1587709" y="1638300"/>
            <a:ext cx="4425437" cy="225170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001" dirty="0"/>
          </a:p>
        </p:txBody>
      </p:sp>
      <p:pic>
        <p:nvPicPr>
          <p:cNvPr id="10" name="Picture 9">
            <a:extLst>
              <a:ext uri="{FF2B5EF4-FFF2-40B4-BE49-F238E27FC236}">
                <a16:creationId xmlns:a16="http://schemas.microsoft.com/office/drawing/2014/main" id="{064E1ADF-0781-F0A6-A036-5F9D54D92FD5}"/>
              </a:ext>
            </a:extLst>
          </p:cNvPr>
          <p:cNvPicPr>
            <a:picLocks noChangeAspect="1"/>
          </p:cNvPicPr>
          <p:nvPr/>
        </p:nvPicPr>
        <p:blipFill>
          <a:blip r:embed="rId2"/>
          <a:stretch>
            <a:fillRect/>
          </a:stretch>
        </p:blipFill>
        <p:spPr>
          <a:xfrm>
            <a:off x="1353415" y="2743201"/>
            <a:ext cx="4993471" cy="2559118"/>
          </a:xfrm>
          <a:prstGeom prst="rect">
            <a:avLst/>
          </a:prstGeom>
        </p:spPr>
      </p:pic>
      <p:pic>
        <p:nvPicPr>
          <p:cNvPr id="18" name="Picture 17">
            <a:extLst>
              <a:ext uri="{FF2B5EF4-FFF2-40B4-BE49-F238E27FC236}">
                <a16:creationId xmlns:a16="http://schemas.microsoft.com/office/drawing/2014/main" id="{ADBB179E-1C42-2BC3-6E98-FF4D40F0957B}"/>
              </a:ext>
            </a:extLst>
          </p:cNvPr>
          <p:cNvPicPr>
            <a:picLocks noChangeAspect="1"/>
          </p:cNvPicPr>
          <p:nvPr/>
        </p:nvPicPr>
        <p:blipFill>
          <a:blip r:embed="rId3"/>
          <a:stretch>
            <a:fillRect/>
          </a:stretch>
        </p:blipFill>
        <p:spPr>
          <a:xfrm>
            <a:off x="6585797" y="2337114"/>
            <a:ext cx="5149003" cy="2990853"/>
          </a:xfrm>
          <a:prstGeom prst="rect">
            <a:avLst/>
          </a:prstGeom>
        </p:spPr>
      </p:pic>
    </p:spTree>
    <p:extLst>
      <p:ext uri="{BB962C8B-B14F-4D97-AF65-F5344CB8AC3E}">
        <p14:creationId xmlns:p14="http://schemas.microsoft.com/office/powerpoint/2010/main" val="31991932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8C294-989C-F13D-9E79-8D848E6B35A9}"/>
              </a:ext>
            </a:extLst>
          </p:cNvPr>
          <p:cNvSpPr>
            <a:spLocks noGrp="1"/>
          </p:cNvSpPr>
          <p:nvPr>
            <p:ph type="title"/>
          </p:nvPr>
        </p:nvSpPr>
        <p:spPr/>
        <p:txBody>
          <a:bodyPr>
            <a:normAutofit/>
          </a:bodyPr>
          <a:lstStyle/>
          <a:p>
            <a:r>
              <a:rPr lang="en-US" dirty="0"/>
              <a:t>KEY TAKEAWAYS &amp;</a:t>
            </a:r>
            <a:br>
              <a:rPr lang="en-US" dirty="0"/>
            </a:br>
            <a:r>
              <a:rPr lang="en-US" dirty="0"/>
              <a:t>ACTION POINTS</a:t>
            </a:r>
            <a:endParaRPr lang="en-001" dirty="0"/>
          </a:p>
        </p:txBody>
      </p:sp>
      <p:sp>
        <p:nvSpPr>
          <p:cNvPr id="3" name="Content Placeholder 2">
            <a:extLst>
              <a:ext uri="{FF2B5EF4-FFF2-40B4-BE49-F238E27FC236}">
                <a16:creationId xmlns:a16="http://schemas.microsoft.com/office/drawing/2014/main" id="{6DCB519C-BE97-F2D7-A965-DC24E503BD33}"/>
              </a:ext>
            </a:extLst>
          </p:cNvPr>
          <p:cNvSpPr>
            <a:spLocks noGrp="1"/>
          </p:cNvSpPr>
          <p:nvPr>
            <p:ph sz="half" idx="1"/>
          </p:nvPr>
        </p:nvSpPr>
        <p:spPr/>
        <p:txBody>
          <a:bodyPr/>
          <a:lstStyle/>
          <a:p>
            <a:r>
              <a:rPr lang="en-US" dirty="0" err="1"/>
              <a:t>Olist</a:t>
            </a:r>
            <a:r>
              <a:rPr lang="en-US" dirty="0"/>
              <a:t> performed very well on selling orders. For instance, comparison between 2017 and 2018 showcased the increase on sales by 21%, even though only up to September of 2018 was recorded in the dataset.</a:t>
            </a:r>
            <a:endParaRPr lang="en-001" dirty="0"/>
          </a:p>
        </p:txBody>
      </p:sp>
      <p:pic>
        <p:nvPicPr>
          <p:cNvPr id="6" name="Content Placeholder 5">
            <a:extLst>
              <a:ext uri="{FF2B5EF4-FFF2-40B4-BE49-F238E27FC236}">
                <a16:creationId xmlns:a16="http://schemas.microsoft.com/office/drawing/2014/main" id="{84CF51F7-DE1B-FFF1-11DA-EADBD299B20D}"/>
              </a:ext>
            </a:extLst>
          </p:cNvPr>
          <p:cNvPicPr>
            <a:picLocks noGrp="1" noChangeAspect="1"/>
          </p:cNvPicPr>
          <p:nvPr>
            <p:ph sz="half" idx="2"/>
          </p:nvPr>
        </p:nvPicPr>
        <p:blipFill>
          <a:blip r:embed="rId2"/>
          <a:stretch>
            <a:fillRect/>
          </a:stretch>
        </p:blipFill>
        <p:spPr>
          <a:xfrm>
            <a:off x="6178856" y="2276132"/>
            <a:ext cx="4910468" cy="2824087"/>
          </a:xfrm>
        </p:spPr>
      </p:pic>
      <p:sp>
        <p:nvSpPr>
          <p:cNvPr id="7" name="Content Placeholder 2">
            <a:extLst>
              <a:ext uri="{FF2B5EF4-FFF2-40B4-BE49-F238E27FC236}">
                <a16:creationId xmlns:a16="http://schemas.microsoft.com/office/drawing/2014/main" id="{D1EB6330-31A9-941A-6255-71CD7B5A5D43}"/>
              </a:ext>
            </a:extLst>
          </p:cNvPr>
          <p:cNvSpPr txBox="1">
            <a:spLocks/>
          </p:cNvSpPr>
          <p:nvPr/>
        </p:nvSpPr>
        <p:spPr>
          <a:xfrm>
            <a:off x="6178856" y="5100219"/>
            <a:ext cx="4910468" cy="195407"/>
          </a:xfrm>
          <a:prstGeom prst="rect">
            <a:avLst/>
          </a:prstGeom>
        </p:spPr>
        <p:txBody>
          <a:bodyPr vert="horz" lIns="91440" tIns="45720" rIns="91440" bIns="45720" rtlCol="0">
            <a:normAutofit fontScale="32500" lnSpcReduction="20000"/>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t>Drilled through chart for 2018 only.</a:t>
            </a:r>
            <a:endParaRPr lang="en-001" i="1" dirty="0"/>
          </a:p>
        </p:txBody>
      </p:sp>
    </p:spTree>
    <p:extLst>
      <p:ext uri="{BB962C8B-B14F-4D97-AF65-F5344CB8AC3E}">
        <p14:creationId xmlns:p14="http://schemas.microsoft.com/office/powerpoint/2010/main" val="2885296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95A81-D9CA-62D0-10F9-5D5AA6F27F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07E752-F30F-0556-0C4D-CC9EA57F5910}"/>
              </a:ext>
            </a:extLst>
          </p:cNvPr>
          <p:cNvSpPr>
            <a:spLocks noGrp="1"/>
          </p:cNvSpPr>
          <p:nvPr>
            <p:ph type="title"/>
          </p:nvPr>
        </p:nvSpPr>
        <p:spPr/>
        <p:txBody>
          <a:bodyPr>
            <a:normAutofit/>
          </a:bodyPr>
          <a:lstStyle/>
          <a:p>
            <a:r>
              <a:rPr lang="en-US" dirty="0"/>
              <a:t>KEY TAKEAWAYS &amp;</a:t>
            </a:r>
            <a:br>
              <a:rPr lang="en-US" dirty="0"/>
            </a:br>
            <a:r>
              <a:rPr lang="en-US" dirty="0"/>
              <a:t>ACTION POINTS</a:t>
            </a:r>
            <a:endParaRPr lang="en-001" dirty="0"/>
          </a:p>
        </p:txBody>
      </p:sp>
      <p:sp>
        <p:nvSpPr>
          <p:cNvPr id="3" name="Content Placeholder 2">
            <a:extLst>
              <a:ext uri="{FF2B5EF4-FFF2-40B4-BE49-F238E27FC236}">
                <a16:creationId xmlns:a16="http://schemas.microsoft.com/office/drawing/2014/main" id="{E9B84750-ECE3-21BE-F50B-46F4B9152A1B}"/>
              </a:ext>
            </a:extLst>
          </p:cNvPr>
          <p:cNvSpPr>
            <a:spLocks noGrp="1"/>
          </p:cNvSpPr>
          <p:nvPr>
            <p:ph sz="half" idx="1"/>
          </p:nvPr>
        </p:nvSpPr>
        <p:spPr>
          <a:xfrm>
            <a:off x="1587709" y="2160016"/>
            <a:ext cx="10210591" cy="3927093"/>
          </a:xfrm>
        </p:spPr>
        <p:txBody>
          <a:bodyPr>
            <a:normAutofit/>
          </a:bodyPr>
          <a:lstStyle/>
          <a:p>
            <a:r>
              <a:rPr lang="en-GB" dirty="0"/>
              <a:t>Based on the analysis, the data indicates that Brazilian e-commerce activity is highly concentrated in Brazil—particularly in states like São Paulo, Rio de Janeiro, and Minas Gerais—driven by both customer density and seller distribution. </a:t>
            </a:r>
          </a:p>
          <a:p>
            <a:r>
              <a:rPr lang="en-GB" dirty="0"/>
              <a:t>The significant increase in new customer orders from 2017 to 2018 presents a prime opportunity to convert these first-time buyers into repeat customers. To capitalize on this growth, it is recommended to implement targeted retention strategies such as personalized marketing campaigns, loyalty programs, and follow-up incentives to encourage repeat purchases. </a:t>
            </a:r>
            <a:endParaRPr lang="en-001" dirty="0"/>
          </a:p>
        </p:txBody>
      </p:sp>
    </p:spTree>
    <p:extLst>
      <p:ext uri="{BB962C8B-B14F-4D97-AF65-F5344CB8AC3E}">
        <p14:creationId xmlns:p14="http://schemas.microsoft.com/office/powerpoint/2010/main" val="1910428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F2732-91B8-1E68-2034-37C7456274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F5B4D0-B42E-595D-D97C-9BC9B010EAE1}"/>
              </a:ext>
            </a:extLst>
          </p:cNvPr>
          <p:cNvSpPr>
            <a:spLocks noGrp="1"/>
          </p:cNvSpPr>
          <p:nvPr>
            <p:ph type="title"/>
          </p:nvPr>
        </p:nvSpPr>
        <p:spPr/>
        <p:txBody>
          <a:bodyPr>
            <a:normAutofit/>
          </a:bodyPr>
          <a:lstStyle/>
          <a:p>
            <a:r>
              <a:rPr lang="en-US" dirty="0"/>
              <a:t>KEY TAKEAWAYS &amp;</a:t>
            </a:r>
            <a:br>
              <a:rPr lang="en-US" dirty="0"/>
            </a:br>
            <a:r>
              <a:rPr lang="en-US" dirty="0"/>
              <a:t>ACTION POINTS</a:t>
            </a:r>
            <a:endParaRPr lang="en-001" dirty="0"/>
          </a:p>
        </p:txBody>
      </p:sp>
      <p:sp>
        <p:nvSpPr>
          <p:cNvPr id="3" name="Content Placeholder 2">
            <a:extLst>
              <a:ext uri="{FF2B5EF4-FFF2-40B4-BE49-F238E27FC236}">
                <a16:creationId xmlns:a16="http://schemas.microsoft.com/office/drawing/2014/main" id="{87A5A611-B525-D1DC-7119-0835AE94998C}"/>
              </a:ext>
            </a:extLst>
          </p:cNvPr>
          <p:cNvSpPr>
            <a:spLocks noGrp="1"/>
          </p:cNvSpPr>
          <p:nvPr>
            <p:ph sz="half" idx="1"/>
          </p:nvPr>
        </p:nvSpPr>
        <p:spPr>
          <a:xfrm>
            <a:off x="1587709" y="2160016"/>
            <a:ext cx="10210591" cy="3927093"/>
          </a:xfrm>
        </p:spPr>
        <p:txBody>
          <a:bodyPr>
            <a:normAutofit fontScale="92500" lnSpcReduction="10000"/>
          </a:bodyPr>
          <a:lstStyle/>
          <a:p>
            <a:r>
              <a:rPr lang="en-GB" dirty="0"/>
              <a:t>Additionally, since the analysis reveals a strong customer preference for credit card payments—especially when </a:t>
            </a:r>
            <a:r>
              <a:rPr lang="en-GB" dirty="0" err="1"/>
              <a:t>installment</a:t>
            </a:r>
            <a:r>
              <a:rPr lang="en-GB" dirty="0"/>
              <a:t> options are available—enhancing these payment features could further drive sales. The observed seasonal trends, particularly the dip in performance during September and the delivery delays in Q4 that resulted in lower review scores, suggest that logistics improvements are critical. </a:t>
            </a:r>
          </a:p>
          <a:p>
            <a:r>
              <a:rPr lang="en-GB" dirty="0"/>
              <a:t>Optimizing delivery processes (for example, by leveraging more reliable transportation methods and advanced tracking systems) could alleviate these issues, leading to improved customer satisfaction. These strategic initiatives not only aim to boost retention and customer loyalty but also promise to enhance overall operational efficiency and revenue growth, as corroborated by similar findings across industry analyses online.</a:t>
            </a:r>
            <a:endParaRPr lang="en-001" dirty="0"/>
          </a:p>
        </p:txBody>
      </p:sp>
    </p:spTree>
    <p:extLst>
      <p:ext uri="{BB962C8B-B14F-4D97-AF65-F5344CB8AC3E}">
        <p14:creationId xmlns:p14="http://schemas.microsoft.com/office/powerpoint/2010/main" val="41718483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D2DFD-FC62-E5C4-A92C-F5CDA9D1929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7E39055A-3564-C933-4255-08101616206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27760" y="1390510"/>
            <a:ext cx="10172700" cy="3969945"/>
          </a:xfrm>
          <a:prstGeom prst="rect">
            <a:avLst/>
          </a:prstGeom>
        </p:spPr>
      </p:pic>
      <p:sp>
        <p:nvSpPr>
          <p:cNvPr id="11" name="Content Placeholder 11">
            <a:extLst>
              <a:ext uri="{FF2B5EF4-FFF2-40B4-BE49-F238E27FC236}">
                <a16:creationId xmlns:a16="http://schemas.microsoft.com/office/drawing/2014/main" id="{EB18C441-951F-67CA-7593-4D6FED93532B}"/>
              </a:ext>
            </a:extLst>
          </p:cNvPr>
          <p:cNvSpPr txBox="1">
            <a:spLocks/>
          </p:cNvSpPr>
          <p:nvPr/>
        </p:nvSpPr>
        <p:spPr>
          <a:xfrm>
            <a:off x="1127760" y="6140279"/>
            <a:ext cx="10172700" cy="28338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Importing csv files to local SQL database through python script</a:t>
            </a:r>
            <a:endParaRPr lang="en-001" dirty="0"/>
          </a:p>
        </p:txBody>
      </p:sp>
    </p:spTree>
    <p:extLst>
      <p:ext uri="{BB962C8B-B14F-4D97-AF65-F5344CB8AC3E}">
        <p14:creationId xmlns:p14="http://schemas.microsoft.com/office/powerpoint/2010/main" val="661299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E5430-81B9-7935-138E-8DB2052E69D8}"/>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5F40333-66A2-FAC0-7210-9DAC65FFA6AC}"/>
              </a:ext>
            </a:extLst>
          </p:cNvPr>
          <p:cNvPicPr>
            <a:picLocks noChangeAspect="1"/>
          </p:cNvPicPr>
          <p:nvPr/>
        </p:nvPicPr>
        <p:blipFill>
          <a:blip r:embed="rId2"/>
          <a:stretch>
            <a:fillRect/>
          </a:stretch>
        </p:blipFill>
        <p:spPr>
          <a:xfrm>
            <a:off x="1127760" y="610687"/>
            <a:ext cx="10172700" cy="5529592"/>
          </a:xfrm>
          <a:prstGeom prst="rect">
            <a:avLst/>
          </a:prstGeom>
        </p:spPr>
      </p:pic>
      <p:sp>
        <p:nvSpPr>
          <p:cNvPr id="11" name="Content Placeholder 11">
            <a:extLst>
              <a:ext uri="{FF2B5EF4-FFF2-40B4-BE49-F238E27FC236}">
                <a16:creationId xmlns:a16="http://schemas.microsoft.com/office/drawing/2014/main" id="{AA871E19-15AB-6F56-0000-8170C4D689C5}"/>
              </a:ext>
            </a:extLst>
          </p:cNvPr>
          <p:cNvSpPr txBox="1">
            <a:spLocks/>
          </p:cNvSpPr>
          <p:nvPr/>
        </p:nvSpPr>
        <p:spPr>
          <a:xfrm>
            <a:off x="1127760" y="6140279"/>
            <a:ext cx="10172700" cy="28338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Viewing and exploring all data through local SQL database</a:t>
            </a:r>
            <a:endParaRPr lang="en-001" dirty="0"/>
          </a:p>
        </p:txBody>
      </p:sp>
    </p:spTree>
    <p:extLst>
      <p:ext uri="{BB962C8B-B14F-4D97-AF65-F5344CB8AC3E}">
        <p14:creationId xmlns:p14="http://schemas.microsoft.com/office/powerpoint/2010/main" val="715693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7C832-1095-365D-3CE8-C67C63DA4AA9}"/>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446FB384-8A05-00AD-20C0-3F11E7982D2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35063" y="610687"/>
            <a:ext cx="10158094" cy="5529592"/>
          </a:xfrm>
          <a:prstGeom prst="rect">
            <a:avLst/>
          </a:prstGeom>
        </p:spPr>
      </p:pic>
      <p:sp>
        <p:nvSpPr>
          <p:cNvPr id="11" name="Content Placeholder 11">
            <a:extLst>
              <a:ext uri="{FF2B5EF4-FFF2-40B4-BE49-F238E27FC236}">
                <a16:creationId xmlns:a16="http://schemas.microsoft.com/office/drawing/2014/main" id="{678BE858-33A8-3577-E931-11C15958FA9B}"/>
              </a:ext>
            </a:extLst>
          </p:cNvPr>
          <p:cNvSpPr txBox="1">
            <a:spLocks/>
          </p:cNvSpPr>
          <p:nvPr/>
        </p:nvSpPr>
        <p:spPr>
          <a:xfrm>
            <a:off x="1127760" y="6140279"/>
            <a:ext cx="10172700" cy="28338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Importing data to Power Bi</a:t>
            </a:r>
            <a:endParaRPr lang="en-001" dirty="0"/>
          </a:p>
        </p:txBody>
      </p:sp>
    </p:spTree>
    <p:extLst>
      <p:ext uri="{BB962C8B-B14F-4D97-AF65-F5344CB8AC3E}">
        <p14:creationId xmlns:p14="http://schemas.microsoft.com/office/powerpoint/2010/main" val="3288522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5865E-E700-E322-5724-FCC51E9933C7}"/>
              </a:ext>
            </a:extLst>
          </p:cNvPr>
          <p:cNvSpPr>
            <a:spLocks noGrp="1"/>
          </p:cNvSpPr>
          <p:nvPr>
            <p:ph type="title"/>
          </p:nvPr>
        </p:nvSpPr>
        <p:spPr/>
        <p:txBody>
          <a:bodyPr/>
          <a:lstStyle/>
          <a:p>
            <a:r>
              <a:rPr lang="en-US" dirty="0"/>
              <a:t>Technical Exercise</a:t>
            </a:r>
            <a:endParaRPr lang="en-001" dirty="0"/>
          </a:p>
        </p:txBody>
      </p:sp>
      <p:sp>
        <p:nvSpPr>
          <p:cNvPr id="3" name="Text Placeholder 2">
            <a:extLst>
              <a:ext uri="{FF2B5EF4-FFF2-40B4-BE49-F238E27FC236}">
                <a16:creationId xmlns:a16="http://schemas.microsoft.com/office/drawing/2014/main" id="{05B9E5E3-7E7A-157F-0864-DED9441D232D}"/>
              </a:ext>
            </a:extLst>
          </p:cNvPr>
          <p:cNvSpPr>
            <a:spLocks noGrp="1"/>
          </p:cNvSpPr>
          <p:nvPr>
            <p:ph type="body" idx="1"/>
          </p:nvPr>
        </p:nvSpPr>
        <p:spPr/>
        <p:txBody>
          <a:bodyPr/>
          <a:lstStyle/>
          <a:p>
            <a:r>
              <a:rPr lang="en-GB" dirty="0"/>
              <a:t>Answers for the following questions with the appropriate visualization. </a:t>
            </a:r>
            <a:endParaRPr lang="en-001" dirty="0"/>
          </a:p>
        </p:txBody>
      </p:sp>
    </p:spTree>
    <p:extLst>
      <p:ext uri="{BB962C8B-B14F-4D97-AF65-F5344CB8AC3E}">
        <p14:creationId xmlns:p14="http://schemas.microsoft.com/office/powerpoint/2010/main" val="30727403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C83AF-D51E-564B-6933-1872B0EC2F21}"/>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8C1AB857-F38C-9667-7A16-679E05ACD8F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35063" y="726148"/>
            <a:ext cx="10158094" cy="5298669"/>
          </a:xfrm>
          <a:prstGeom prst="rect">
            <a:avLst/>
          </a:prstGeom>
        </p:spPr>
      </p:pic>
      <p:sp>
        <p:nvSpPr>
          <p:cNvPr id="11" name="Content Placeholder 11">
            <a:extLst>
              <a:ext uri="{FF2B5EF4-FFF2-40B4-BE49-F238E27FC236}">
                <a16:creationId xmlns:a16="http://schemas.microsoft.com/office/drawing/2014/main" id="{4C30F65D-4ECC-C5B8-2F4E-A3A622B03109}"/>
              </a:ext>
            </a:extLst>
          </p:cNvPr>
          <p:cNvSpPr txBox="1">
            <a:spLocks/>
          </p:cNvSpPr>
          <p:nvPr/>
        </p:nvSpPr>
        <p:spPr>
          <a:xfrm>
            <a:off x="1127760" y="6140279"/>
            <a:ext cx="10172700" cy="28338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Configuring table relationship in Power Bi based on the given ERD</a:t>
            </a:r>
            <a:endParaRPr lang="en-001" dirty="0"/>
          </a:p>
        </p:txBody>
      </p:sp>
    </p:spTree>
    <p:extLst>
      <p:ext uri="{BB962C8B-B14F-4D97-AF65-F5344CB8AC3E}">
        <p14:creationId xmlns:p14="http://schemas.microsoft.com/office/powerpoint/2010/main" val="2231930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C018C-67B3-0858-4C4A-E765C178DC3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F5A91197-877F-0C94-A7C1-09A77271B4D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50662" y="726148"/>
            <a:ext cx="9726896" cy="5298669"/>
          </a:xfrm>
          <a:prstGeom prst="rect">
            <a:avLst/>
          </a:prstGeom>
        </p:spPr>
      </p:pic>
      <p:sp>
        <p:nvSpPr>
          <p:cNvPr id="11" name="Content Placeholder 11">
            <a:extLst>
              <a:ext uri="{FF2B5EF4-FFF2-40B4-BE49-F238E27FC236}">
                <a16:creationId xmlns:a16="http://schemas.microsoft.com/office/drawing/2014/main" id="{DC548AE3-6F94-2D5D-5725-2B811EF3BA12}"/>
              </a:ext>
            </a:extLst>
          </p:cNvPr>
          <p:cNvSpPr txBox="1">
            <a:spLocks/>
          </p:cNvSpPr>
          <p:nvPr/>
        </p:nvSpPr>
        <p:spPr>
          <a:xfrm>
            <a:off x="1127760" y="6140279"/>
            <a:ext cx="10172700" cy="283381"/>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Sample page from Power Bi</a:t>
            </a:r>
            <a:endParaRPr lang="en-001" dirty="0"/>
          </a:p>
        </p:txBody>
      </p:sp>
    </p:spTree>
    <p:extLst>
      <p:ext uri="{BB962C8B-B14F-4D97-AF65-F5344CB8AC3E}">
        <p14:creationId xmlns:p14="http://schemas.microsoft.com/office/powerpoint/2010/main" val="3060610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55821-CCE2-2D95-1AB7-C81B6D00A006}"/>
              </a:ext>
            </a:extLst>
          </p:cNvPr>
          <p:cNvSpPr>
            <a:spLocks noGrp="1"/>
          </p:cNvSpPr>
          <p:nvPr>
            <p:ph type="title"/>
          </p:nvPr>
        </p:nvSpPr>
        <p:spPr/>
        <p:txBody>
          <a:bodyPr>
            <a:normAutofit fontScale="90000"/>
          </a:bodyPr>
          <a:lstStyle/>
          <a:p>
            <a:br>
              <a:rPr lang="en-GB" dirty="0"/>
            </a:br>
            <a:r>
              <a:rPr lang="en-GB" dirty="0"/>
              <a:t>How many closed deal were </a:t>
            </a:r>
            <a:br>
              <a:rPr lang="en-GB" dirty="0"/>
            </a:br>
            <a:r>
              <a:rPr lang="en-GB" dirty="0"/>
              <a:t>won in Q3 of 2018?</a:t>
            </a:r>
            <a:endParaRPr lang="en-001" dirty="0"/>
          </a:p>
        </p:txBody>
      </p:sp>
      <p:sp>
        <p:nvSpPr>
          <p:cNvPr id="4" name="Text Placeholder 3">
            <a:extLst>
              <a:ext uri="{FF2B5EF4-FFF2-40B4-BE49-F238E27FC236}">
                <a16:creationId xmlns:a16="http://schemas.microsoft.com/office/drawing/2014/main" id="{E6644FD8-600D-1537-40D0-729FAC6C1E44}"/>
              </a:ext>
            </a:extLst>
          </p:cNvPr>
          <p:cNvSpPr>
            <a:spLocks noGrp="1"/>
          </p:cNvSpPr>
          <p:nvPr>
            <p:ph type="body" sz="half" idx="2"/>
          </p:nvPr>
        </p:nvSpPr>
        <p:spPr/>
        <p:txBody>
          <a:bodyPr/>
          <a:lstStyle/>
          <a:p>
            <a:r>
              <a:rPr lang="en-US" dirty="0"/>
              <a:t>Out of 842 data, 93 or 11% were closed during the third quarter of 2018.</a:t>
            </a:r>
            <a:endParaRPr lang="en-001" dirty="0"/>
          </a:p>
        </p:txBody>
      </p:sp>
      <p:pic>
        <p:nvPicPr>
          <p:cNvPr id="8" name="Picture 7">
            <a:extLst>
              <a:ext uri="{FF2B5EF4-FFF2-40B4-BE49-F238E27FC236}">
                <a16:creationId xmlns:a16="http://schemas.microsoft.com/office/drawing/2014/main" id="{E5F128E4-A833-3BB7-D48C-96369257829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08979" y="1360128"/>
            <a:ext cx="5092446" cy="2445342"/>
          </a:xfrm>
          <a:prstGeom prst="rect">
            <a:avLst/>
          </a:prstGeom>
        </p:spPr>
      </p:pic>
    </p:spTree>
    <p:extLst>
      <p:ext uri="{BB962C8B-B14F-4D97-AF65-F5344CB8AC3E}">
        <p14:creationId xmlns:p14="http://schemas.microsoft.com/office/powerpoint/2010/main" val="234890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01CA3-990C-4131-F9B3-B16F3EAFCA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B48976-E348-63AC-B410-186D4B1864AA}"/>
              </a:ext>
            </a:extLst>
          </p:cNvPr>
          <p:cNvSpPr>
            <a:spLocks noGrp="1"/>
          </p:cNvSpPr>
          <p:nvPr>
            <p:ph type="title"/>
          </p:nvPr>
        </p:nvSpPr>
        <p:spPr>
          <a:xfrm>
            <a:off x="1587711" y="825436"/>
            <a:ext cx="4043436" cy="1584512"/>
          </a:xfrm>
        </p:spPr>
        <p:txBody>
          <a:bodyPr>
            <a:normAutofit fontScale="90000"/>
          </a:bodyPr>
          <a:lstStyle/>
          <a:p>
            <a:br>
              <a:rPr lang="en-GB" dirty="0"/>
            </a:br>
            <a:r>
              <a:rPr lang="en-GB" dirty="0"/>
              <a:t>What is the average weight of </a:t>
            </a:r>
            <a:br>
              <a:rPr lang="en-GB" dirty="0"/>
            </a:br>
            <a:r>
              <a:rPr lang="en-GB" dirty="0"/>
              <a:t>‘</a:t>
            </a:r>
            <a:r>
              <a:rPr lang="en-GB" dirty="0" err="1"/>
              <a:t>electronicos</a:t>
            </a:r>
            <a:r>
              <a:rPr lang="en-GB" dirty="0"/>
              <a:t>’ in kilograms?</a:t>
            </a:r>
            <a:endParaRPr lang="en-001" dirty="0"/>
          </a:p>
        </p:txBody>
      </p:sp>
      <p:sp>
        <p:nvSpPr>
          <p:cNvPr id="4" name="Text Placeholder 3">
            <a:extLst>
              <a:ext uri="{FF2B5EF4-FFF2-40B4-BE49-F238E27FC236}">
                <a16:creationId xmlns:a16="http://schemas.microsoft.com/office/drawing/2014/main" id="{3B9BFA50-23C2-8736-110B-45F7711378DE}"/>
              </a:ext>
            </a:extLst>
          </p:cNvPr>
          <p:cNvSpPr>
            <a:spLocks noGrp="1"/>
          </p:cNvSpPr>
          <p:nvPr>
            <p:ph type="body" sz="half" idx="2"/>
          </p:nvPr>
        </p:nvSpPr>
        <p:spPr>
          <a:xfrm>
            <a:off x="1587711" y="2409948"/>
            <a:ext cx="4043436" cy="3829114"/>
          </a:xfrm>
        </p:spPr>
        <p:txBody>
          <a:bodyPr/>
          <a:lstStyle/>
          <a:p>
            <a:r>
              <a:rPr lang="en-US" dirty="0"/>
              <a:t>1.28 kg.</a:t>
            </a:r>
            <a:endParaRPr lang="en-001" dirty="0"/>
          </a:p>
        </p:txBody>
      </p:sp>
      <p:pic>
        <p:nvPicPr>
          <p:cNvPr id="8" name="Picture 7">
            <a:extLst>
              <a:ext uri="{FF2B5EF4-FFF2-40B4-BE49-F238E27FC236}">
                <a16:creationId xmlns:a16="http://schemas.microsoft.com/office/drawing/2014/main" id="{917CA8B8-FEEA-8CD9-3C1C-2F79E1446FA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77319" y="964728"/>
            <a:ext cx="2026970" cy="2026970"/>
          </a:xfrm>
          <a:prstGeom prst="rect">
            <a:avLst/>
          </a:prstGeom>
        </p:spPr>
      </p:pic>
    </p:spTree>
    <p:extLst>
      <p:ext uri="{BB962C8B-B14F-4D97-AF65-F5344CB8AC3E}">
        <p14:creationId xmlns:p14="http://schemas.microsoft.com/office/powerpoint/2010/main" val="97625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747A7-8FAE-DA7A-FAD7-641B3911B9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7015F6-C117-6BB7-D233-61AF7974A581}"/>
              </a:ext>
            </a:extLst>
          </p:cNvPr>
          <p:cNvSpPr>
            <a:spLocks noGrp="1"/>
          </p:cNvSpPr>
          <p:nvPr>
            <p:ph type="title"/>
          </p:nvPr>
        </p:nvSpPr>
        <p:spPr>
          <a:xfrm>
            <a:off x="1587711" y="825436"/>
            <a:ext cx="4043436" cy="1584512"/>
          </a:xfrm>
        </p:spPr>
        <p:txBody>
          <a:bodyPr>
            <a:normAutofit/>
          </a:bodyPr>
          <a:lstStyle/>
          <a:p>
            <a:r>
              <a:rPr lang="en-GB" dirty="0"/>
              <a:t>Which month in 2017 has the </a:t>
            </a:r>
            <a:br>
              <a:rPr lang="en-GB" dirty="0"/>
            </a:br>
            <a:r>
              <a:rPr lang="en-GB" dirty="0"/>
              <a:t>highest sales? </a:t>
            </a:r>
            <a:endParaRPr lang="en-001" dirty="0"/>
          </a:p>
        </p:txBody>
      </p:sp>
      <p:sp>
        <p:nvSpPr>
          <p:cNvPr id="4" name="Text Placeholder 3">
            <a:extLst>
              <a:ext uri="{FF2B5EF4-FFF2-40B4-BE49-F238E27FC236}">
                <a16:creationId xmlns:a16="http://schemas.microsoft.com/office/drawing/2014/main" id="{50CA93B8-A4AF-9A69-A6E8-0FAF0DF4DA04}"/>
              </a:ext>
            </a:extLst>
          </p:cNvPr>
          <p:cNvSpPr>
            <a:spLocks noGrp="1"/>
          </p:cNvSpPr>
          <p:nvPr>
            <p:ph type="body" sz="half" idx="2"/>
          </p:nvPr>
        </p:nvSpPr>
        <p:spPr>
          <a:xfrm>
            <a:off x="1587710" y="2409948"/>
            <a:ext cx="8211610" cy="356112"/>
          </a:xfrm>
        </p:spPr>
        <p:txBody>
          <a:bodyPr/>
          <a:lstStyle/>
          <a:p>
            <a:r>
              <a:rPr lang="en-US" dirty="0"/>
              <a:t>November has the highest sales based on the product revenue only in Brazilian Real.</a:t>
            </a:r>
            <a:endParaRPr lang="en-001" dirty="0"/>
          </a:p>
        </p:txBody>
      </p:sp>
      <p:pic>
        <p:nvPicPr>
          <p:cNvPr id="8" name="Picture 7">
            <a:extLst>
              <a:ext uri="{FF2B5EF4-FFF2-40B4-BE49-F238E27FC236}">
                <a16:creationId xmlns:a16="http://schemas.microsoft.com/office/drawing/2014/main" id="{C9AA3026-EFB2-234A-9C9E-B50F38CB88D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93786" y="2843269"/>
            <a:ext cx="10541014" cy="3209567"/>
          </a:xfrm>
          <a:prstGeom prst="rect">
            <a:avLst/>
          </a:prstGeom>
        </p:spPr>
      </p:pic>
    </p:spTree>
    <p:extLst>
      <p:ext uri="{BB962C8B-B14F-4D97-AF65-F5344CB8AC3E}">
        <p14:creationId xmlns:p14="http://schemas.microsoft.com/office/powerpoint/2010/main" val="746327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3D12F-EC6B-79E5-2E36-CFF4DB72B5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2FD3FE-CDB2-C170-A4C2-A6630D86F3AA}"/>
              </a:ext>
            </a:extLst>
          </p:cNvPr>
          <p:cNvSpPr>
            <a:spLocks noGrp="1"/>
          </p:cNvSpPr>
          <p:nvPr>
            <p:ph type="title"/>
          </p:nvPr>
        </p:nvSpPr>
        <p:spPr/>
        <p:txBody>
          <a:bodyPr>
            <a:normAutofit fontScale="90000"/>
          </a:bodyPr>
          <a:lstStyle/>
          <a:p>
            <a:br>
              <a:rPr lang="en-GB" dirty="0"/>
            </a:br>
            <a:r>
              <a:rPr lang="en-GB" dirty="0"/>
              <a:t>What is the average review score per month H2 2017?</a:t>
            </a:r>
            <a:endParaRPr lang="en-001" dirty="0"/>
          </a:p>
        </p:txBody>
      </p:sp>
      <p:pic>
        <p:nvPicPr>
          <p:cNvPr id="8" name="Picture 7">
            <a:extLst>
              <a:ext uri="{FF2B5EF4-FFF2-40B4-BE49-F238E27FC236}">
                <a16:creationId xmlns:a16="http://schemas.microsoft.com/office/drawing/2014/main" id="{C3131B38-A47E-42BF-BD06-A8087F197B0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14128" y="2386535"/>
            <a:ext cx="9877771" cy="3477798"/>
          </a:xfrm>
          <a:prstGeom prst="rect">
            <a:avLst/>
          </a:prstGeom>
        </p:spPr>
      </p:pic>
    </p:spTree>
    <p:extLst>
      <p:ext uri="{BB962C8B-B14F-4D97-AF65-F5344CB8AC3E}">
        <p14:creationId xmlns:p14="http://schemas.microsoft.com/office/powerpoint/2010/main" val="3332000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8F27C-DBEB-0EB2-4801-BCE69EA9B1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6327DD-FAFC-AFBE-73BB-08CBB4466C8A}"/>
              </a:ext>
            </a:extLst>
          </p:cNvPr>
          <p:cNvSpPr>
            <a:spLocks noGrp="1"/>
          </p:cNvSpPr>
          <p:nvPr>
            <p:ph type="title"/>
          </p:nvPr>
        </p:nvSpPr>
        <p:spPr/>
        <p:txBody>
          <a:bodyPr>
            <a:normAutofit fontScale="90000"/>
          </a:bodyPr>
          <a:lstStyle/>
          <a:p>
            <a:br>
              <a:rPr lang="en-GB" dirty="0"/>
            </a:br>
            <a:r>
              <a:rPr lang="en-GB" dirty="0"/>
              <a:t>Which state has the highest number of seller per city?</a:t>
            </a:r>
            <a:endParaRPr lang="en-001" dirty="0"/>
          </a:p>
        </p:txBody>
      </p:sp>
      <p:sp>
        <p:nvSpPr>
          <p:cNvPr id="4" name="Text Placeholder 3">
            <a:extLst>
              <a:ext uri="{FF2B5EF4-FFF2-40B4-BE49-F238E27FC236}">
                <a16:creationId xmlns:a16="http://schemas.microsoft.com/office/drawing/2014/main" id="{E6E5E813-3CA4-5FAB-5BD6-AF147F7DD9F1}"/>
              </a:ext>
            </a:extLst>
          </p:cNvPr>
          <p:cNvSpPr>
            <a:spLocks noGrp="1"/>
          </p:cNvSpPr>
          <p:nvPr>
            <p:ph type="body" sz="half" idx="2"/>
          </p:nvPr>
        </p:nvSpPr>
        <p:spPr/>
        <p:txBody>
          <a:bodyPr/>
          <a:lstStyle/>
          <a:p>
            <a:pPr marL="342900" indent="-342900">
              <a:buFont typeface="+mj-lt"/>
              <a:buAutoNum type="arabicPeriod"/>
            </a:pPr>
            <a:r>
              <a:rPr lang="en-US" dirty="0"/>
              <a:t>SP</a:t>
            </a:r>
          </a:p>
          <a:p>
            <a:pPr marL="342900" indent="-342900">
              <a:buFont typeface="+mj-lt"/>
              <a:buAutoNum type="arabicPeriod"/>
            </a:pPr>
            <a:r>
              <a:rPr lang="en-US" dirty="0"/>
              <a:t>PR</a:t>
            </a:r>
          </a:p>
          <a:p>
            <a:pPr marL="342900" indent="-342900">
              <a:buFont typeface="+mj-lt"/>
              <a:buAutoNum type="arabicPeriod"/>
            </a:pPr>
            <a:r>
              <a:rPr lang="en-US" dirty="0"/>
              <a:t>MG</a:t>
            </a:r>
          </a:p>
          <a:p>
            <a:pPr marL="342900" indent="-342900">
              <a:buFont typeface="+mj-lt"/>
              <a:buAutoNum type="arabicPeriod"/>
            </a:pPr>
            <a:r>
              <a:rPr lang="en-US" dirty="0"/>
              <a:t>SC</a:t>
            </a:r>
          </a:p>
          <a:p>
            <a:pPr marL="342900" indent="-342900">
              <a:buFont typeface="+mj-lt"/>
              <a:buAutoNum type="arabicPeriod"/>
            </a:pPr>
            <a:r>
              <a:rPr lang="en-US" dirty="0"/>
              <a:t>RJ</a:t>
            </a:r>
            <a:endParaRPr lang="en-001" dirty="0"/>
          </a:p>
        </p:txBody>
      </p:sp>
      <p:pic>
        <p:nvPicPr>
          <p:cNvPr id="12" name="Picture 11">
            <a:extLst>
              <a:ext uri="{FF2B5EF4-FFF2-40B4-BE49-F238E27FC236}">
                <a16:creationId xmlns:a16="http://schemas.microsoft.com/office/drawing/2014/main" id="{B6AB4752-744A-0EDE-E915-CD658B9A4B18}"/>
              </a:ext>
            </a:extLst>
          </p:cNvPr>
          <p:cNvPicPr>
            <a:picLocks noChangeAspect="1"/>
          </p:cNvPicPr>
          <p:nvPr/>
        </p:nvPicPr>
        <p:blipFill>
          <a:blip r:embed="rId2"/>
          <a:stretch>
            <a:fillRect/>
          </a:stretch>
        </p:blipFill>
        <p:spPr>
          <a:xfrm>
            <a:off x="10094470" y="2750820"/>
            <a:ext cx="1398716" cy="3650307"/>
          </a:xfrm>
          <a:prstGeom prst="rect">
            <a:avLst/>
          </a:prstGeom>
        </p:spPr>
      </p:pic>
      <p:pic>
        <p:nvPicPr>
          <p:cNvPr id="14" name="Picture 13">
            <a:extLst>
              <a:ext uri="{FF2B5EF4-FFF2-40B4-BE49-F238E27FC236}">
                <a16:creationId xmlns:a16="http://schemas.microsoft.com/office/drawing/2014/main" id="{F4BA43A9-A237-CC8B-D244-DC2C235178EC}"/>
              </a:ext>
            </a:extLst>
          </p:cNvPr>
          <p:cNvPicPr>
            <a:picLocks noChangeAspect="1"/>
          </p:cNvPicPr>
          <p:nvPr/>
        </p:nvPicPr>
        <p:blipFill>
          <a:blip r:embed="rId3"/>
          <a:stretch>
            <a:fillRect/>
          </a:stretch>
        </p:blipFill>
        <p:spPr>
          <a:xfrm>
            <a:off x="5819037" y="855196"/>
            <a:ext cx="5674149" cy="1682218"/>
          </a:xfrm>
          <a:prstGeom prst="rect">
            <a:avLst/>
          </a:prstGeom>
        </p:spPr>
      </p:pic>
      <p:pic>
        <p:nvPicPr>
          <p:cNvPr id="16" name="Picture 15">
            <a:extLst>
              <a:ext uri="{FF2B5EF4-FFF2-40B4-BE49-F238E27FC236}">
                <a16:creationId xmlns:a16="http://schemas.microsoft.com/office/drawing/2014/main" id="{605C40F2-AB7B-74E0-9A6B-193273FBBB4F}"/>
              </a:ext>
            </a:extLst>
          </p:cNvPr>
          <p:cNvPicPr>
            <a:picLocks noChangeAspect="1"/>
          </p:cNvPicPr>
          <p:nvPr/>
        </p:nvPicPr>
        <p:blipFill>
          <a:blip r:embed="rId4"/>
          <a:srcRect t="2956"/>
          <a:stretch/>
        </p:blipFill>
        <p:spPr>
          <a:xfrm>
            <a:off x="4294816" y="2750819"/>
            <a:ext cx="5675572" cy="3650307"/>
          </a:xfrm>
          <a:prstGeom prst="rect">
            <a:avLst/>
          </a:prstGeom>
        </p:spPr>
      </p:pic>
    </p:spTree>
    <p:extLst>
      <p:ext uri="{BB962C8B-B14F-4D97-AF65-F5344CB8AC3E}">
        <p14:creationId xmlns:p14="http://schemas.microsoft.com/office/powerpoint/2010/main" val="1122475392"/>
      </p:ext>
    </p:extLst>
  </p:cSld>
  <p:clrMapOvr>
    <a:masterClrMapping/>
  </p:clrMapOvr>
</p:sld>
</file>

<file path=ppt/theme/theme1.xml><?xml version="1.0" encoding="utf-8"?>
<a:theme xmlns:a="http://schemas.openxmlformats.org/drawingml/2006/main" name="InterweaveVTI">
  <a:themeElements>
    <a:clrScheme name="Interweave-R1">
      <a:dk1>
        <a:srgbClr val="000000"/>
      </a:dk1>
      <a:lt1>
        <a:srgbClr val="FFFFFF"/>
      </a:lt1>
      <a:dk2>
        <a:srgbClr val="292C2D"/>
      </a:dk2>
      <a:lt2>
        <a:srgbClr val="DDDEDD"/>
      </a:lt2>
      <a:accent1>
        <a:srgbClr val="0BA5E8"/>
      </a:accent1>
      <a:accent2>
        <a:srgbClr val="5066E1"/>
      </a:accent2>
      <a:accent3>
        <a:srgbClr val="894EC0"/>
      </a:accent3>
      <a:accent4>
        <a:srgbClr val="E54196"/>
      </a:accent4>
      <a:accent5>
        <a:srgbClr val="BE4449"/>
      </a:accent5>
      <a:accent6>
        <a:srgbClr val="F55822"/>
      </a:accent6>
      <a:hlink>
        <a:srgbClr val="C22DD8"/>
      </a:hlink>
      <a:folHlink>
        <a:srgbClr val="737F82"/>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1816</Words>
  <Application>Microsoft Office PowerPoint</Application>
  <PresentationFormat>Widescreen</PresentationFormat>
  <Paragraphs>108</Paragraphs>
  <Slides>41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Aptos</vt:lpstr>
      <vt:lpstr>Arial</vt:lpstr>
      <vt:lpstr>Avenir Next</vt:lpstr>
      <vt:lpstr>Franklin Gothic Medium</vt:lpstr>
      <vt:lpstr>Neue Haas Grotesk Text Pro</vt:lpstr>
      <vt:lpstr>InterweaveVTI</vt:lpstr>
      <vt:lpstr>Analysis of Brazilian E-Commerce Public  Dataset</vt:lpstr>
      <vt:lpstr>General Assumptions: </vt:lpstr>
      <vt:lpstr>Tools used: </vt:lpstr>
      <vt:lpstr>Technical Exercise</vt:lpstr>
      <vt:lpstr> How many closed deal were  won in Q3 of 2018?</vt:lpstr>
      <vt:lpstr> What is the average weight of  ‘electronicos’ in kilograms?</vt:lpstr>
      <vt:lpstr>Which month in 2017 has the  highest sales? </vt:lpstr>
      <vt:lpstr> What is the average review score per month H2 2017?</vt:lpstr>
      <vt:lpstr> Which state has the highest number of seller per city?</vt:lpstr>
      <vt:lpstr> How many states have more than 300 customers in 2018?</vt:lpstr>
      <vt:lpstr>How many mediums of origin  had more than 200 leads from  2017 to 2018? </vt:lpstr>
      <vt:lpstr> What is the average review  score for orders greater than  the average value in H1 of  2018? </vt:lpstr>
      <vt:lpstr>What is the monthly running  total payment volume for  ‘credit_card’ in 2017?</vt:lpstr>
      <vt:lpstr>Which 3 cities have the lowest  cancellation rate? What is their  respective total payment  volume in 2017?</vt:lpstr>
      <vt:lpstr>What is the average payment  value per payment type for  orders from sellers from Rio de  Janeiro with a review score of  at least 4?</vt:lpstr>
      <vt:lpstr>How many orders per product  type in H1 2017 vs H2 2017?  Show each product type in  English.</vt:lpstr>
      <vt:lpstr>How many orders per product  type in H1 2017 vs H2 2017?  Show each product type in  English.</vt:lpstr>
      <vt:lpstr>Brazilian E-Commerce Public Dataset</vt:lpstr>
      <vt:lpstr>Report approach</vt:lpstr>
      <vt:lpstr>PowerPoint Presentation</vt:lpstr>
      <vt:lpstr>Customer location globally</vt:lpstr>
      <vt:lpstr>Customer location analysis in Brazil</vt:lpstr>
      <vt:lpstr>Seller location analysis across America</vt:lpstr>
      <vt:lpstr>There is significant new customer orders increase from 2017–2018</vt:lpstr>
      <vt:lpstr>Which payment type does the customers prefer?</vt:lpstr>
      <vt:lpstr>Why?</vt:lpstr>
      <vt:lpstr>Looking at product categories, the majority of orders, representing 11% of the total, are for items intended for bedrooms, bathrooms, and dining tables.</vt:lpstr>
      <vt:lpstr>In contrast to the earlier observation, analyzing only the 2017 data indicates that the final quarter of the year was likely the period with the highest customer purchase activity.</vt:lpstr>
      <vt:lpstr>The fact that Q4 had the most orders highlights the significant impact of review scores for online retailers during this peak shopping period.</vt:lpstr>
      <vt:lpstr>Interestingly, December 2017 also recorded the highest number of reviews received up to that point. </vt:lpstr>
      <vt:lpstr>An overview of delivery timeliness in 2017</vt:lpstr>
      <vt:lpstr>Upon closer examination, it appears that where customers were located was likely not the primary cause of late deliveries.</vt:lpstr>
      <vt:lpstr>The data suggests a trend where more significant delays in order deliveries lead to poorer customer ratings.</vt:lpstr>
      <vt:lpstr>KEY TAKEAWAYS &amp; ACTION POINTS</vt:lpstr>
      <vt:lpstr>KEY TAKEAWAYS &amp; ACTION POINTS</vt:lpstr>
      <vt:lpstr>KEY TAKEAWAYS &amp; ACTION POINTS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2025-03-27T07:17:21Z</dcterms:created>
  <dcterms:modified xsi:type="dcterms:W3CDTF">2025-03-27T07:17:49Z</dcterms:modified>
</cp:coreProperties>
</file>